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8.xml" ContentType="application/vnd.openxmlformats-officedocument.drawingml.char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5" r:id="rId3"/>
    <p:sldId id="274" r:id="rId4"/>
    <p:sldId id="276" r:id="rId5"/>
    <p:sldId id="277" r:id="rId6"/>
    <p:sldId id="278" r:id="rId7"/>
    <p:sldId id="279" r:id="rId8"/>
    <p:sldId id="280" r:id="rId9"/>
    <p:sldId id="281" r:id="rId10"/>
    <p:sldId id="282" r:id="rId11"/>
    <p:sldId id="283" r:id="rId12"/>
    <p:sldId id="284" r:id="rId13"/>
    <p:sldId id="285" r:id="rId14"/>
    <p:sldId id="286" r:id="rId15"/>
    <p:sldId id="287" r:id="rId16"/>
    <p:sldId id="288" r:id="rId17"/>
    <p:sldId id="289" r:id="rId18"/>
    <p:sldId id="291" r:id="rId19"/>
    <p:sldId id="290" r:id="rId20"/>
    <p:sldId id="292" r:id="rId21"/>
    <p:sldId id="293" r:id="rId22"/>
    <p:sldId id="294" r:id="rId23"/>
    <p:sldId id="295" r:id="rId24"/>
    <p:sldId id="296" r:id="rId25"/>
    <p:sldId id="297" r:id="rId26"/>
    <p:sldId id="298" r:id="rId27"/>
    <p:sldId id="299" r:id="rId28"/>
    <p:sldId id="300" r:id="rId29"/>
    <p:sldId id="301" r:id="rId30"/>
    <p:sldId id="302" r:id="rId31"/>
    <p:sldId id="303" r:id="rId32"/>
    <p:sldId id="304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800000"/>
    <a:srgbClr val="51158D"/>
    <a:srgbClr val="E42424"/>
    <a:srgbClr val="004F8A"/>
    <a:srgbClr val="FF99FF"/>
    <a:srgbClr val="751ECC"/>
    <a:srgbClr val="1AE64B"/>
    <a:srgbClr val="F680CC"/>
    <a:srgbClr val="003E6C"/>
    <a:srgbClr val="4F191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29" autoAdjust="0"/>
  </p:normalViewPr>
  <p:slideViewPr>
    <p:cSldViewPr>
      <p:cViewPr>
        <p:scale>
          <a:sx n="73" d="100"/>
          <a:sy n="73" d="100"/>
        </p:scale>
        <p:origin x="-1062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F:\&#1054;&#1058;&#1063;&#1045;&#1058;&#1067;%20&#1076;&#1077;&#1082;&#1072;&#1073;&#1088;&#1100;%202014\&#1054;&#1090;&#1095;&#1105;&#1090;&#1099;%20&#1085;&#1072;%20&#1087;&#1077;&#1088;&#1074;&#1086;&#1077;%20&#1095;&#1080;&#1089;&#1083;&#1086;\&#1077;&#1097;&#1077;%20&#1085;&#1086;&#1074;&#1099;&#1077;%20&#1092;&#1086;&#1088;&#1084;&#1099;%20&#1076;&#1077;&#1082;2014\&#1086;&#1090;&#1095;&#1077;&#1090;.xls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F:\&#1054;&#1058;&#1063;&#1045;&#1058;&#1067;%20&#1076;&#1077;&#1082;&#1072;&#1073;&#1088;&#1100;%202014\&#1054;&#1090;&#1095;&#1105;&#1090;&#1099;%20&#1085;&#1072;%20&#1087;&#1077;&#1088;&#1074;&#1086;&#1077;%20&#1095;&#1080;&#1089;&#1083;&#1086;\&#1077;&#1097;&#1077;%20&#1085;&#1086;&#1074;&#1099;&#1077;%20&#1092;&#1086;&#1088;&#1084;&#1099;%20&#1076;&#1077;&#1082;2014\&#1086;&#1090;&#1095;&#1077;&#1090;.xls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1\Desktop\&#1076;&#1080;&#1072;&#1075;&#1088;&#1072;&#1084;&#1084;&#1099;%20&#1076;&#1083;&#1103;%20&#1087;&#1088;&#1077;&#1079;&#1077;&#1085;&#1090;&#1072;&#1094;&#1080;&#1080;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1\Desktop\&#1076;&#1080;&#1072;&#1075;&#1088;&#1072;&#1084;&#1084;&#1099;%20&#1076;&#1083;&#1103;%20&#1087;&#1088;&#1077;&#1079;&#1077;&#1085;&#1090;&#1072;&#1094;&#1080;&#1080;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1\Desktop\&#1076;&#1080;&#1072;&#1075;&#1088;&#1072;&#1084;&#1084;&#1099;%20&#1076;&#1083;&#1103;%20&#1087;&#1088;&#1077;&#1079;&#1077;&#1085;&#1090;&#1072;&#1094;&#1080;&#1080;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1\Desktop\&#1076;&#1080;&#1072;&#1075;&#1088;&#1072;&#1084;&#1084;&#1099;%20&#1076;&#1083;&#1103;%20&#1087;&#1088;&#1077;&#1079;&#1077;&#1085;&#1090;&#1072;&#1094;&#1080;&#1080;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1\Desktop\&#1076;&#1080;&#1072;&#1075;&#1088;&#1072;&#1084;&#1084;&#1099;%20&#1076;&#1083;&#1103;%20&#1087;&#1088;&#1077;&#1079;&#1077;&#1085;&#1090;&#1072;&#1094;&#1080;&#1080;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84;&#1074;&#1080;&#1076;&#1077;&#1086;\Documents\&#1050;&#1085;&#1080;&#1075;&#1072;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375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r>
              <a:rPr lang="ru-RU" i="1" dirty="0">
                <a:solidFill>
                  <a:schemeClr val="accent6">
                    <a:lumMod val="50000"/>
                  </a:schemeClr>
                </a:solidFill>
              </a:rPr>
              <a:t>Количество воспитанников</a:t>
            </a:r>
          </a:p>
        </c:rich>
      </c:tx>
      <c:layout>
        <c:manualLayout>
          <c:xMode val="edge"/>
          <c:yMode val="edge"/>
          <c:x val="0.29331062822323067"/>
          <c:y val="3.3132423195301977E-2"/>
        </c:manualLayout>
      </c:layout>
      <c:spPr>
        <a:noFill/>
        <a:ln w="25400">
          <a:noFill/>
        </a:ln>
      </c:spPr>
    </c:title>
    <c:view3D>
      <c:hPercent val="47"/>
      <c:depthPercent val="100"/>
      <c:rAngAx val="1"/>
    </c:view3D>
    <c:floor>
      <c:spPr>
        <a:solidFill>
          <a:srgbClr val="C0C0C0"/>
        </a:solidFill>
        <a:ln w="3175">
          <a:solidFill>
            <a:srgbClr val="000000"/>
          </a:solidFill>
          <a:prstDash val="solid"/>
        </a:ln>
      </c:spPr>
    </c:floor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8.5565653360141131E-2"/>
          <c:y val="0.14803028622702602"/>
          <c:w val="0.90394586857602277"/>
          <c:h val="0.70863309352518933"/>
        </c:manualLayout>
      </c:layout>
      <c:bar3DChart>
        <c:barDir val="col"/>
        <c:grouping val="clustered"/>
        <c:ser>
          <c:idx val="0"/>
          <c:order val="0"/>
          <c:tx>
            <c:strRef>
              <c:f>'Кол-во обучающихся и педагогов'!$C$1</c:f>
              <c:strCache>
                <c:ptCount val="1"/>
                <c:pt idx="0">
                  <c:v>кол-во воспитанников</c:v>
                </c:pt>
              </c:strCache>
            </c:strRef>
          </c:tx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cat>
            <c:strRef>
              <c:f>'Кол-во обучающихся и педагогов'!$B$2:$B$5</c:f>
              <c:strCache>
                <c:ptCount val="3"/>
                <c:pt idx="0">
                  <c:v>2012-2013</c:v>
                </c:pt>
                <c:pt idx="1">
                  <c:v>2013-2014</c:v>
                </c:pt>
                <c:pt idx="2">
                  <c:v>2014-2015</c:v>
                </c:pt>
              </c:strCache>
            </c:strRef>
          </c:cat>
          <c:val>
            <c:numRef>
              <c:f>'Кол-во обучающихся и педагогов'!$C$2:$C$5</c:f>
              <c:numCache>
                <c:formatCode>General</c:formatCode>
                <c:ptCount val="4"/>
                <c:pt idx="0">
                  <c:v>94</c:v>
                </c:pt>
                <c:pt idx="1">
                  <c:v>104</c:v>
                </c:pt>
                <c:pt idx="2">
                  <c:v>117</c:v>
                </c:pt>
              </c:numCache>
            </c:numRef>
          </c:val>
        </c:ser>
        <c:shape val="cone"/>
        <c:axId val="69641728"/>
        <c:axId val="69643264"/>
        <c:axId val="0"/>
      </c:bar3DChart>
      <c:catAx>
        <c:axId val="69641728"/>
        <c:scaling>
          <c:orientation val="minMax"/>
        </c:scaling>
        <c:axPos val="b"/>
        <c:numFmt formatCode="General" sourceLinked="1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75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69643264"/>
        <c:crosses val="autoZero"/>
        <c:auto val="1"/>
        <c:lblAlgn val="ctr"/>
        <c:lblOffset val="100"/>
        <c:tickLblSkip val="1"/>
        <c:tickMarkSkip val="1"/>
      </c:catAx>
      <c:valAx>
        <c:axId val="69643264"/>
        <c:scaling>
          <c:orientation val="minMax"/>
        </c:scaling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75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6964172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</c:chart>
  <c:spPr>
    <a:noFill/>
    <a:ln w="9525">
      <a:noFill/>
    </a:ln>
  </c:spPr>
  <c:txPr>
    <a:bodyPr/>
    <a:lstStyle/>
    <a:p>
      <a:pPr>
        <a:defRPr sz="975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400" b="1" i="1" u="none" strike="noStrike" baseline="0">
                <a:solidFill>
                  <a:srgbClr val="FF0000"/>
                </a:solidFill>
                <a:latin typeface="Arial Cyr"/>
                <a:ea typeface="Arial Cyr"/>
                <a:cs typeface="Arial Cyr"/>
              </a:defRPr>
            </a:pPr>
            <a:r>
              <a:rPr lang="ru-RU" i="1">
                <a:solidFill>
                  <a:srgbClr val="FF0000"/>
                </a:solidFill>
              </a:rPr>
              <a:t>Количество педагогов</a:t>
            </a:r>
          </a:p>
        </c:rich>
      </c:tx>
      <c:layout>
        <c:manualLayout>
          <c:xMode val="edge"/>
          <c:yMode val="edge"/>
          <c:x val="0.31046336313224709"/>
          <c:y val="3.4285714285714683E-2"/>
        </c:manualLayout>
      </c:layout>
      <c:spPr>
        <a:noFill/>
        <a:ln w="25400">
          <a:noFill/>
        </a:ln>
      </c:spPr>
    </c:title>
    <c:view3D>
      <c:hPercent val="50"/>
      <c:depthPercent val="100"/>
      <c:rAngAx val="1"/>
    </c:view3D>
    <c:floor>
      <c:spPr>
        <a:solidFill>
          <a:srgbClr val="C0C0C0"/>
        </a:solidFill>
        <a:ln w="3175">
          <a:solidFill>
            <a:srgbClr val="000000"/>
          </a:solidFill>
          <a:prstDash val="solid"/>
        </a:ln>
      </c:spPr>
    </c:floor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6.0034355598027785E-2"/>
          <c:y val="0.17142857142857137"/>
          <c:w val="0.93171681913574544"/>
          <c:h val="0.72380236484997051"/>
        </c:manualLayout>
      </c:layout>
      <c:bar3DChart>
        <c:barDir val="col"/>
        <c:grouping val="clustered"/>
        <c:ser>
          <c:idx val="0"/>
          <c:order val="0"/>
          <c:tx>
            <c:strRef>
              <c:f>'Кол-во обучающихся и педагогов'!$D$1</c:f>
              <c:strCache>
                <c:ptCount val="1"/>
                <c:pt idx="0">
                  <c:v>кол-во педагогов</c:v>
                </c:pt>
              </c:strCache>
            </c:strRef>
          </c:tx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cat>
            <c:strRef>
              <c:f>'Кол-во обучающихся и педагогов'!$B$2:$B$5</c:f>
              <c:strCache>
                <c:ptCount val="3"/>
                <c:pt idx="0">
                  <c:v>2012-2013</c:v>
                </c:pt>
                <c:pt idx="1">
                  <c:v>2013-2014</c:v>
                </c:pt>
                <c:pt idx="2">
                  <c:v>2014-2015</c:v>
                </c:pt>
              </c:strCache>
            </c:strRef>
          </c:cat>
          <c:val>
            <c:numRef>
              <c:f>'Кол-во обучающихся и педагогов'!$D$2:$D$5</c:f>
              <c:numCache>
                <c:formatCode>General</c:formatCode>
                <c:ptCount val="4"/>
                <c:pt idx="0">
                  <c:v>12</c:v>
                </c:pt>
                <c:pt idx="1">
                  <c:v>13</c:v>
                </c:pt>
                <c:pt idx="2">
                  <c:v>15</c:v>
                </c:pt>
              </c:numCache>
            </c:numRef>
          </c:val>
        </c:ser>
        <c:shape val="cone"/>
        <c:axId val="73928704"/>
        <c:axId val="73930240"/>
        <c:axId val="0"/>
      </c:bar3DChart>
      <c:catAx>
        <c:axId val="73928704"/>
        <c:scaling>
          <c:orientation val="minMax"/>
        </c:scaling>
        <c:axPos val="b"/>
        <c:numFmt formatCode="General" sourceLinked="1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73930240"/>
        <c:crosses val="autoZero"/>
        <c:auto val="1"/>
        <c:lblAlgn val="ctr"/>
        <c:lblOffset val="100"/>
        <c:tickLblSkip val="1"/>
        <c:tickMarkSkip val="1"/>
      </c:catAx>
      <c:valAx>
        <c:axId val="73930240"/>
        <c:scaling>
          <c:orientation val="minMax"/>
        </c:scaling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7392870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</c:chart>
  <c:spPr>
    <a:noFill/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pieChart>
        <c:varyColors val="1"/>
        <c:ser>
          <c:idx val="0"/>
          <c:order val="0"/>
          <c:dPt>
            <c:idx val="1"/>
            <c:spPr>
              <a:solidFill>
                <a:schemeClr val="accent6">
                  <a:lumMod val="75000"/>
                </a:schemeClr>
              </a:solidFill>
            </c:spPr>
          </c:dPt>
          <c:dPt>
            <c:idx val="2"/>
            <c:spPr>
              <a:solidFill>
                <a:srgbClr val="00B0F0"/>
              </a:solidFill>
            </c:spPr>
          </c:dPt>
          <c:dLbls>
            <c:txPr>
              <a:bodyPr/>
              <a:lstStyle/>
              <a:p>
                <a:pPr>
                  <a:defRPr sz="1800" b="1">
                    <a:latin typeface="Cambria" panose="02040503050406030204" pitchFamily="18" charset="0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Лист1!$A$3:$C$3</c:f>
              <c:strCache>
                <c:ptCount val="3"/>
                <c:pt idx="0">
                  <c:v>До 30 лет</c:v>
                </c:pt>
                <c:pt idx="1">
                  <c:v>От 30 до 40 лет</c:v>
                </c:pt>
                <c:pt idx="2">
                  <c:v>От 40 до 50 и старше</c:v>
                </c:pt>
              </c:strCache>
            </c:strRef>
          </c:cat>
          <c:val>
            <c:numRef>
              <c:f>Лист1!$A$4:$C$4</c:f>
              <c:numCache>
                <c:formatCode>0%</c:formatCode>
                <c:ptCount val="3"/>
                <c:pt idx="0">
                  <c:v>0.14000000000000001</c:v>
                </c:pt>
                <c:pt idx="1">
                  <c:v>0.43000000000000038</c:v>
                </c:pt>
                <c:pt idx="2">
                  <c:v>0.43000000000000038</c:v>
                </c:pt>
              </c:numCache>
            </c:numRef>
          </c:val>
        </c:ser>
        <c:firstSliceAng val="0"/>
      </c:pieChart>
    </c:plotArea>
    <c:legend>
      <c:legendPos val="r"/>
      <c:layout>
        <c:manualLayout>
          <c:xMode val="edge"/>
          <c:yMode val="edge"/>
          <c:x val="0.58835677943699527"/>
          <c:y val="0.15306312119166288"/>
          <c:w val="0.39278271209161625"/>
          <c:h val="0.7707526799016633"/>
        </c:manualLayout>
      </c:layout>
      <c:txPr>
        <a:bodyPr/>
        <a:lstStyle/>
        <a:p>
          <a:pPr>
            <a:defRPr sz="1600" b="1">
              <a:latin typeface="Cambria" panose="02040503050406030204" pitchFamily="18" charset="0"/>
            </a:defRPr>
          </a:pPr>
          <a:endParaRPr lang="ru-RU"/>
        </a:p>
      </c:txPr>
    </c:legend>
    <c:plotVisOnly val="1"/>
    <c:dispBlanksAs val="zero"/>
  </c:chart>
  <c:spPr>
    <a:noFill/>
    <a:ln>
      <a:noFill/>
    </a:ln>
  </c:sp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/>
      <c:pieChart>
        <c:varyColors val="1"/>
        <c:ser>
          <c:idx val="0"/>
          <c:order val="0"/>
          <c:dPt>
            <c:idx val="1"/>
            <c:spPr>
              <a:solidFill>
                <a:schemeClr val="accent6"/>
              </a:solidFill>
            </c:spPr>
          </c:dPt>
          <c:dPt>
            <c:idx val="2"/>
            <c:spPr>
              <a:solidFill>
                <a:srgbClr val="00B0F0"/>
              </a:solidFill>
            </c:spPr>
          </c:dPt>
          <c:dLbls>
            <c:txPr>
              <a:bodyPr/>
              <a:lstStyle/>
              <a:p>
                <a:pPr>
                  <a:defRPr sz="1600" b="1">
                    <a:latin typeface="Cambria" panose="02040503050406030204" pitchFamily="18" charset="0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Лист1!$A$24:$C$24</c:f>
              <c:strCache>
                <c:ptCount val="3"/>
                <c:pt idx="0">
                  <c:v>От 5 до 10 лет</c:v>
                </c:pt>
                <c:pt idx="1">
                  <c:v>От 10 до 20 лет</c:v>
                </c:pt>
                <c:pt idx="2">
                  <c:v>от 20 до 30 лет</c:v>
                </c:pt>
              </c:strCache>
            </c:strRef>
          </c:cat>
          <c:val>
            <c:numRef>
              <c:f>Лист1!$A$25:$C$25</c:f>
              <c:numCache>
                <c:formatCode>0%</c:formatCode>
                <c:ptCount val="3"/>
                <c:pt idx="0">
                  <c:v>7.0000000000000021E-2</c:v>
                </c:pt>
                <c:pt idx="1">
                  <c:v>0.36000000000000032</c:v>
                </c:pt>
                <c:pt idx="2">
                  <c:v>0.56999999999999995</c:v>
                </c:pt>
              </c:numCache>
            </c:numRef>
          </c:val>
        </c:ser>
        <c:firstSliceAng val="0"/>
      </c:pieChart>
    </c:plotArea>
    <c:legend>
      <c:legendPos val="r"/>
      <c:layout/>
      <c:txPr>
        <a:bodyPr/>
        <a:lstStyle/>
        <a:p>
          <a:pPr>
            <a:defRPr sz="1600" b="1">
              <a:latin typeface="Cambria" panose="02040503050406030204" pitchFamily="18" charset="0"/>
            </a:defRPr>
          </a:pPr>
          <a:endParaRPr lang="ru-RU"/>
        </a:p>
      </c:txPr>
    </c:legend>
    <c:plotVisOnly val="1"/>
    <c:dispBlanksAs val="zero"/>
  </c:chart>
  <c:spPr>
    <a:ln>
      <a:noFill/>
    </a:ln>
  </c:sp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pieChart>
        <c:varyColors val="1"/>
        <c:ser>
          <c:idx val="0"/>
          <c:order val="0"/>
          <c:dPt>
            <c:idx val="0"/>
            <c:spPr>
              <a:solidFill>
                <a:schemeClr val="accent6">
                  <a:lumMod val="75000"/>
                </a:schemeClr>
              </a:solidFill>
            </c:spPr>
          </c:dPt>
          <c:dPt>
            <c:idx val="1"/>
            <c:spPr>
              <a:solidFill>
                <a:srgbClr val="00B0F0"/>
              </a:solidFill>
            </c:spPr>
          </c:dPt>
          <c:dLbls>
            <c:txPr>
              <a:bodyPr/>
              <a:lstStyle/>
              <a:p>
                <a:pPr>
                  <a:defRPr sz="1600" b="1">
                    <a:latin typeface="Cambria" panose="02040503050406030204" pitchFamily="18" charset="0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Лист1!$A$54:$B$54</c:f>
              <c:strCache>
                <c:ptCount val="2"/>
                <c:pt idx="0">
                  <c:v>10 пройдено</c:v>
                </c:pt>
                <c:pt idx="1">
                  <c:v>4  не пройдено</c:v>
                </c:pt>
              </c:strCache>
            </c:strRef>
          </c:cat>
          <c:val>
            <c:numRef>
              <c:f>Лист1!$A$55:$B$55</c:f>
              <c:numCache>
                <c:formatCode>0%</c:formatCode>
                <c:ptCount val="2"/>
                <c:pt idx="0">
                  <c:v>0.71000000000000063</c:v>
                </c:pt>
                <c:pt idx="1">
                  <c:v>0.28000000000000008</c:v>
                </c:pt>
              </c:numCache>
            </c:numRef>
          </c:val>
        </c:ser>
        <c:firstSliceAng val="0"/>
      </c:pieChart>
    </c:plotArea>
    <c:legend>
      <c:legendPos val="r"/>
      <c:layout>
        <c:manualLayout>
          <c:xMode val="edge"/>
          <c:yMode val="edge"/>
          <c:x val="0.58681823717114168"/>
          <c:y val="0.32130274998684483"/>
          <c:w val="0.39432125435747151"/>
          <c:h val="0.35739450002631284"/>
        </c:manualLayout>
      </c:layout>
      <c:txPr>
        <a:bodyPr/>
        <a:lstStyle/>
        <a:p>
          <a:pPr>
            <a:defRPr sz="1400" b="1">
              <a:latin typeface="Cambria" panose="02040503050406030204" pitchFamily="18" charset="0"/>
            </a:defRPr>
          </a:pPr>
          <a:endParaRPr lang="ru-RU"/>
        </a:p>
      </c:txPr>
    </c:legend>
    <c:plotVisOnly val="1"/>
    <c:dispBlanksAs val="zero"/>
  </c:chart>
  <c:spPr>
    <a:ln>
      <a:noFill/>
    </a:ln>
  </c:sp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/>
      <c:pieChart>
        <c:varyColors val="1"/>
        <c:ser>
          <c:idx val="0"/>
          <c:order val="0"/>
          <c:dPt>
            <c:idx val="0"/>
            <c:spPr>
              <a:solidFill>
                <a:srgbClr val="1AE64B"/>
              </a:solidFill>
            </c:spPr>
          </c:dPt>
          <c:dPt>
            <c:idx val="1"/>
            <c:spPr>
              <a:solidFill>
                <a:srgbClr val="F680CC"/>
              </a:solidFill>
            </c:spPr>
          </c:dPt>
          <c:dLbls>
            <c:dLbl>
              <c:idx val="0"/>
              <c:layout>
                <c:manualLayout>
                  <c:x val="-6.9410542432195979E-2"/>
                  <c:y val="7.4857830271216133E-2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Val val="1"/>
            <c:showLeaderLines val="1"/>
          </c:dLbls>
          <c:cat>
            <c:multiLvlStrRef>
              <c:f>Лист1!$A$69:$B$70</c:f>
              <c:multiLvlStrCache>
                <c:ptCount val="2"/>
                <c:lvl>
                  <c:pt idx="0">
                    <c:v>высшее профессиональное </c:v>
                  </c:pt>
                  <c:pt idx="1">
                    <c:v>среднее специальное </c:v>
                  </c:pt>
                </c:lvl>
                <c:lvl>
                  <c:pt idx="0">
                    <c:v>Педагогическое</c:v>
                  </c:pt>
                </c:lvl>
              </c:multiLvlStrCache>
            </c:multiLvlStrRef>
          </c:cat>
          <c:val>
            <c:numRef>
              <c:f>Лист1!$A$71:$B$71</c:f>
              <c:numCache>
                <c:formatCode>0%</c:formatCode>
                <c:ptCount val="2"/>
                <c:pt idx="0">
                  <c:v>0.30000000000000032</c:v>
                </c:pt>
                <c:pt idx="1">
                  <c:v>0.70000000000000062</c:v>
                </c:pt>
              </c:numCache>
            </c:numRef>
          </c:val>
        </c:ser>
        <c:firstSliceAng val="0"/>
      </c:pieChart>
    </c:plotArea>
    <c:legend>
      <c:legendPos val="r"/>
      <c:layout>
        <c:manualLayout>
          <c:xMode val="edge"/>
          <c:yMode val="edge"/>
          <c:x val="0.597686739557726"/>
          <c:y val="2.5239885626743296E-2"/>
          <c:w val="0.40231326044227356"/>
          <c:h val="0.72464934451727692"/>
        </c:manualLayout>
      </c:layout>
      <c:txPr>
        <a:bodyPr/>
        <a:lstStyle/>
        <a:p>
          <a:pPr>
            <a:defRPr sz="1400" b="1"/>
          </a:pPr>
          <a:endParaRPr lang="ru-RU"/>
        </a:p>
      </c:txPr>
    </c:legend>
    <c:plotVisOnly val="1"/>
    <c:dispBlanksAs val="zero"/>
  </c:chart>
  <c:spPr>
    <a:ln>
      <a:noFill/>
    </a:ln>
  </c:sp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pieChart>
        <c:varyColors val="1"/>
        <c:ser>
          <c:idx val="0"/>
          <c:order val="0"/>
          <c:dPt>
            <c:idx val="0"/>
            <c:spPr>
              <a:solidFill>
                <a:srgbClr val="1AE64B"/>
              </a:solidFill>
            </c:spPr>
          </c:dPt>
          <c:dPt>
            <c:idx val="1"/>
            <c:spPr>
              <a:solidFill>
                <a:schemeClr val="accent6">
                  <a:lumMod val="75000"/>
                </a:schemeClr>
              </a:solidFill>
            </c:spPr>
          </c:dPt>
          <c:dPt>
            <c:idx val="2"/>
            <c:spPr>
              <a:solidFill>
                <a:schemeClr val="accent3">
                  <a:lumMod val="75000"/>
                </a:schemeClr>
              </a:solidFill>
            </c:spPr>
          </c:dPt>
          <c:dLbls>
            <c:txPr>
              <a:bodyPr/>
              <a:lstStyle/>
              <a:p>
                <a:pPr>
                  <a:defRPr sz="1600" b="1">
                    <a:latin typeface="Cambria" panose="02040503050406030204" pitchFamily="18" charset="0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Лист1!$A$40:$C$40</c:f>
              <c:strCache>
                <c:ptCount val="3"/>
                <c:pt idx="0">
                  <c:v>Первая</c:v>
                </c:pt>
                <c:pt idx="1">
                  <c:v>Вторая</c:v>
                </c:pt>
                <c:pt idx="2">
                  <c:v>Без категории</c:v>
                </c:pt>
              </c:strCache>
            </c:strRef>
          </c:cat>
          <c:val>
            <c:numRef>
              <c:f>Лист1!$A$41:$C$41</c:f>
              <c:numCache>
                <c:formatCode>0%</c:formatCode>
                <c:ptCount val="3"/>
                <c:pt idx="0">
                  <c:v>0.56999999999999995</c:v>
                </c:pt>
                <c:pt idx="1">
                  <c:v>7.0000000000000021E-2</c:v>
                </c:pt>
                <c:pt idx="2">
                  <c:v>0.36000000000000032</c:v>
                </c:pt>
              </c:numCache>
            </c:numRef>
          </c:val>
        </c:ser>
        <c:firstSliceAng val="0"/>
      </c:pieChart>
    </c:plotArea>
    <c:legend>
      <c:legendPos val="r"/>
      <c:layout>
        <c:manualLayout>
          <c:xMode val="edge"/>
          <c:yMode val="edge"/>
          <c:x val="0.66699527876832243"/>
          <c:y val="0.17955697230222309"/>
          <c:w val="0.31869055841953609"/>
          <c:h val="0.59114051430182979"/>
        </c:manualLayout>
      </c:layout>
      <c:txPr>
        <a:bodyPr/>
        <a:lstStyle/>
        <a:p>
          <a:pPr>
            <a:defRPr sz="1600" b="1">
              <a:latin typeface="Cambria" panose="02040503050406030204" pitchFamily="18" charset="0"/>
            </a:defRPr>
          </a:pPr>
          <a:endParaRPr lang="ru-RU"/>
        </a:p>
      </c:txPr>
    </c:legend>
    <c:plotVisOnly val="1"/>
    <c:dispBlanksAs val="zero"/>
  </c:chart>
  <c:spPr>
    <a:ln>
      <a:noFill/>
    </a:ln>
  </c:sp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pieChart>
        <c:varyColors val="1"/>
        <c:ser>
          <c:idx val="0"/>
          <c:order val="0"/>
          <c:dPt>
            <c:idx val="0"/>
            <c:spPr>
              <a:solidFill>
                <a:srgbClr val="FF99FF"/>
              </a:solidFill>
            </c:spPr>
          </c:dPt>
          <c:dPt>
            <c:idx val="1"/>
            <c:spPr>
              <a:solidFill>
                <a:srgbClr val="92D050"/>
              </a:solidFill>
            </c:spPr>
          </c:dPt>
          <c:dPt>
            <c:idx val="2"/>
            <c:spPr>
              <a:solidFill>
                <a:srgbClr val="00B0F0"/>
              </a:solidFill>
            </c:spPr>
          </c:dPt>
          <c:dLbls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Val val="1"/>
            <c:showLeaderLines val="1"/>
          </c:dLbls>
          <c:cat>
            <c:strRef>
              <c:f>[Книга1.xlsx]Лист1!$A$2:$C$2</c:f>
              <c:strCache>
                <c:ptCount val="3"/>
                <c:pt idx="0">
                  <c:v>2013-2014 учебный год</c:v>
                </c:pt>
                <c:pt idx="1">
                  <c:v>2012-2013 учебный год</c:v>
                </c:pt>
                <c:pt idx="2">
                  <c:v>2011-2012 учебный год</c:v>
                </c:pt>
              </c:strCache>
            </c:strRef>
          </c:cat>
          <c:val>
            <c:numRef>
              <c:f>[Книга1.xlsx]Лист1!$A$3:$C$3</c:f>
              <c:numCache>
                <c:formatCode>0.0%</c:formatCode>
                <c:ptCount val="3"/>
                <c:pt idx="0">
                  <c:v>1.0999999999999998E-2</c:v>
                </c:pt>
                <c:pt idx="1">
                  <c:v>1.7999999999999999E-2</c:v>
                </c:pt>
                <c:pt idx="2">
                  <c:v>1.7000000000000001E-2</c:v>
                </c:pt>
              </c:numCache>
            </c:numRef>
          </c:val>
        </c:ser>
        <c:firstSliceAng val="0"/>
      </c:pieChart>
    </c:plotArea>
    <c:legend>
      <c:legendPos val="r"/>
      <c:layout>
        <c:manualLayout>
          <c:xMode val="edge"/>
          <c:yMode val="edge"/>
          <c:x val="0.64413717103328383"/>
          <c:y val="8.4399187127356209E-2"/>
          <c:w val="0.34030083258722932"/>
          <c:h val="0.75036570010739545"/>
        </c:manualLayout>
      </c:layout>
      <c:txPr>
        <a:bodyPr/>
        <a:lstStyle/>
        <a:p>
          <a:pPr>
            <a:defRPr sz="1600" b="1"/>
          </a:pPr>
          <a:endParaRPr lang="ru-RU"/>
        </a:p>
      </c:txPr>
    </c:legend>
    <c:plotVisOnly val="1"/>
    <c:dispBlanksAs val="zero"/>
  </c:chart>
  <c:spPr>
    <a:ln>
      <a:noFill/>
    </a:ln>
  </c:spPr>
  <c:externalData r:id="rId1"/>
</c:chartSpac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ru-RU" smtClean="0"/>
              <a:t>Образец заголовка</a:t>
            </a:r>
            <a:endParaRPr kumimoji="1"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655E39"/>
                </a:solidFill>
                <a:effectLst>
                  <a:outerShdw blurRad="50800" dist="38100" dir="2700000" algn="tl" rotWithShape="0">
                    <a:schemeClr val="bg1">
                      <a:alpha val="80000"/>
                    </a:scheme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ru-RU" smtClean="0"/>
              <a:t>Образец подзаголовка</a:t>
            </a:r>
            <a:endParaRPr kumimoji="1"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25000"/>
                  </a:schemeClr>
                </a:solidFill>
              </a:defRPr>
            </a:lvl1pPr>
          </a:lstStyle>
          <a:p>
            <a:fld id="{E7CE8801-ED96-4E82-8381-82637C8CC5DA}" type="datetimeFigureOut">
              <a:rPr lang="ru-RU" smtClean="0"/>
              <a:pPr/>
              <a:t>17.03.2015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anchor="t"/>
          <a:lstStyle>
            <a:lvl1pPr>
              <a:defRPr>
                <a:solidFill>
                  <a:schemeClr val="accent6">
                    <a:lumMod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25000"/>
                  </a:schemeClr>
                </a:solidFill>
              </a:defRPr>
            </a:lvl1pPr>
          </a:lstStyle>
          <a:p>
            <a:fld id="{9E4EB981-C467-48D1-93C5-FB0FB2A245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ru-RU" smtClean="0"/>
              <a:t>Образец заголовка</a:t>
            </a:r>
            <a:endParaRPr kumimoji="1"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ru-RU" smtClean="0"/>
              <a:t>Образец текста</a:t>
            </a:r>
          </a:p>
          <a:p>
            <a:pPr lvl="1"/>
            <a:r>
              <a:rPr kumimoji="1" lang="ru-RU" smtClean="0"/>
              <a:t>Второй уровень</a:t>
            </a:r>
          </a:p>
          <a:p>
            <a:pPr lvl="2"/>
            <a:r>
              <a:rPr kumimoji="1" lang="ru-RU" smtClean="0"/>
              <a:t>Третий уровень</a:t>
            </a:r>
          </a:p>
          <a:p>
            <a:pPr lvl="3"/>
            <a:r>
              <a:rPr kumimoji="1" lang="ru-RU" smtClean="0"/>
              <a:t>Четвертый уровень</a:t>
            </a:r>
          </a:p>
          <a:p>
            <a:pPr lvl="4"/>
            <a:r>
              <a:rPr kumimoji="1" lang="ru-RU" smtClean="0"/>
              <a:t>Пятый уровень</a:t>
            </a:r>
            <a:endParaRPr kumimoji="1"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E8801-ED96-4E82-8381-82637C8CC5DA}" type="datetimeFigureOut">
              <a:rPr lang="ru-RU" smtClean="0"/>
              <a:pPr/>
              <a:t>17.03.2015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EB981-C467-48D1-93C5-FB0FB2A245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ru-RU" smtClean="0"/>
              <a:t>Образец заголовка</a:t>
            </a:r>
            <a:endParaRPr kumimoji="1"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ru-RU" smtClean="0"/>
              <a:t>Образец текста</a:t>
            </a:r>
          </a:p>
          <a:p>
            <a:pPr lvl="1"/>
            <a:r>
              <a:rPr kumimoji="1" lang="ru-RU" smtClean="0"/>
              <a:t>Второй уровень</a:t>
            </a:r>
          </a:p>
          <a:p>
            <a:pPr lvl="2"/>
            <a:r>
              <a:rPr kumimoji="1" lang="ru-RU" smtClean="0"/>
              <a:t>Третий уровень</a:t>
            </a:r>
          </a:p>
          <a:p>
            <a:pPr lvl="3"/>
            <a:r>
              <a:rPr kumimoji="1" lang="ru-RU" smtClean="0"/>
              <a:t>Четвертый уровень</a:t>
            </a:r>
          </a:p>
          <a:p>
            <a:pPr lvl="4"/>
            <a:r>
              <a:rPr kumimoji="1" lang="ru-RU" smtClean="0"/>
              <a:t>Пятый уровень</a:t>
            </a:r>
            <a:endParaRPr kumimoji="1"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E8801-ED96-4E82-8381-82637C8CC5DA}" type="datetimeFigureOut">
              <a:rPr lang="ru-RU" smtClean="0"/>
              <a:pPr/>
              <a:t>17.03.2015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EB981-C467-48D1-93C5-FB0FB2A245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ru-RU" smtClean="0"/>
              <a:t>Образец заголовка</a:t>
            </a:r>
            <a:endParaRPr kumimoji="1"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ru-RU" smtClean="0"/>
              <a:t>Образец текста</a:t>
            </a:r>
          </a:p>
          <a:p>
            <a:pPr lvl="1"/>
            <a:r>
              <a:rPr kumimoji="1" lang="ru-RU" smtClean="0"/>
              <a:t>Второй уровень</a:t>
            </a:r>
          </a:p>
          <a:p>
            <a:pPr lvl="2"/>
            <a:r>
              <a:rPr kumimoji="1" lang="ru-RU" smtClean="0"/>
              <a:t>Третий уровень</a:t>
            </a:r>
          </a:p>
          <a:p>
            <a:pPr lvl="3"/>
            <a:r>
              <a:rPr kumimoji="1" lang="ru-RU" smtClean="0"/>
              <a:t>Четвертый уровень</a:t>
            </a:r>
          </a:p>
          <a:p>
            <a:pPr lvl="4"/>
            <a:r>
              <a:rPr kumimoji="1" lang="ru-RU" smtClean="0"/>
              <a:t>Пятый уровень</a:t>
            </a:r>
            <a:endParaRPr kumimoji="1"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E8801-ED96-4E82-8381-82637C8CC5DA}" type="datetimeFigureOut">
              <a:rPr lang="ru-RU" smtClean="0"/>
              <a:pPr/>
              <a:t>17.03.2015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EB981-C467-48D1-93C5-FB0FB2A245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ru-RU" smtClean="0"/>
              <a:t>Образец заголовка</a:t>
            </a:r>
            <a:endParaRPr kumimoji="1"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948A54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E8801-ED96-4E82-8381-82637C8CC5DA}" type="datetimeFigureOut">
              <a:rPr lang="ru-RU" smtClean="0"/>
              <a:pPr/>
              <a:t>17.03.2015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EB981-C467-48D1-93C5-FB0FB2A245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ru-RU" smtClean="0"/>
              <a:t>Образец заголовка</a:t>
            </a:r>
            <a:endParaRPr kumimoji="1"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ru-RU" smtClean="0"/>
              <a:t>Образец текста</a:t>
            </a:r>
          </a:p>
          <a:p>
            <a:pPr lvl="1"/>
            <a:r>
              <a:rPr kumimoji="1" lang="ru-RU" smtClean="0"/>
              <a:t>Второй уровень</a:t>
            </a:r>
          </a:p>
          <a:p>
            <a:pPr lvl="2"/>
            <a:r>
              <a:rPr kumimoji="1" lang="ru-RU" smtClean="0"/>
              <a:t>Третий уровень</a:t>
            </a:r>
          </a:p>
          <a:p>
            <a:pPr lvl="3"/>
            <a:r>
              <a:rPr kumimoji="1" lang="ru-RU" smtClean="0"/>
              <a:t>Четвертый уровень</a:t>
            </a:r>
          </a:p>
          <a:p>
            <a:pPr lvl="4"/>
            <a:r>
              <a:rPr kumimoji="1" lang="ru-RU" smtClean="0"/>
              <a:t>Пятый уровень</a:t>
            </a:r>
            <a:endParaRPr kumimoji="1" lang="ru-R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solidFill>
                  <a:srgbClr val="D69473"/>
                </a:solidFill>
              </a:defRPr>
            </a:lvl1pPr>
            <a:lvl2pPr>
              <a:defRPr sz="2400">
                <a:solidFill>
                  <a:srgbClr val="D69473"/>
                </a:solidFill>
              </a:defRPr>
            </a:lvl2pPr>
            <a:lvl3pPr>
              <a:defRPr sz="2000">
                <a:solidFill>
                  <a:srgbClr val="D69473"/>
                </a:solidFill>
              </a:defRPr>
            </a:lvl3pPr>
            <a:lvl4pPr>
              <a:defRPr sz="1800">
                <a:solidFill>
                  <a:srgbClr val="D69473"/>
                </a:solidFill>
              </a:defRPr>
            </a:lvl4pPr>
            <a:lvl5pPr>
              <a:defRPr sz="1800">
                <a:solidFill>
                  <a:srgbClr val="D69473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ru-RU" smtClean="0"/>
              <a:t>Образец текста</a:t>
            </a:r>
          </a:p>
          <a:p>
            <a:pPr lvl="1"/>
            <a:r>
              <a:rPr kumimoji="1" lang="ru-RU" smtClean="0"/>
              <a:t>Второй уровень</a:t>
            </a:r>
          </a:p>
          <a:p>
            <a:pPr lvl="2"/>
            <a:r>
              <a:rPr kumimoji="1" lang="ru-RU" smtClean="0"/>
              <a:t>Третий уровень</a:t>
            </a:r>
          </a:p>
          <a:p>
            <a:pPr lvl="3"/>
            <a:r>
              <a:rPr kumimoji="1" lang="ru-RU" smtClean="0"/>
              <a:t>Четвертый уровень</a:t>
            </a:r>
          </a:p>
          <a:p>
            <a:pPr lvl="4"/>
            <a:r>
              <a:rPr kumimoji="1" lang="ru-RU" smtClean="0"/>
              <a:t>Пятый уровень</a:t>
            </a:r>
            <a:endParaRPr kumimoji="1" lang="ru-RU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E8801-ED96-4E82-8381-82637C8CC5DA}" type="datetimeFigureOut">
              <a:rPr lang="ru-RU" smtClean="0"/>
              <a:pPr/>
              <a:t>17.03.2015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EB981-C467-48D1-93C5-FB0FB2A245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ru-RU" smtClean="0"/>
              <a:t>Образец заголовка</a:t>
            </a:r>
            <a:endParaRPr kumimoji="1"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B81A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ru-RU" smtClean="0"/>
              <a:t>Образец текста</a:t>
            </a:r>
          </a:p>
          <a:p>
            <a:pPr lvl="1"/>
            <a:r>
              <a:rPr kumimoji="1" lang="ru-RU" smtClean="0"/>
              <a:t>Второй уровень</a:t>
            </a:r>
          </a:p>
          <a:p>
            <a:pPr lvl="2"/>
            <a:r>
              <a:rPr kumimoji="1" lang="ru-RU" smtClean="0"/>
              <a:t>Третий уровень</a:t>
            </a:r>
          </a:p>
          <a:p>
            <a:pPr lvl="3"/>
            <a:r>
              <a:rPr kumimoji="1" lang="ru-RU" smtClean="0"/>
              <a:t>Четвертый уровень</a:t>
            </a:r>
          </a:p>
          <a:p>
            <a:pPr lvl="4"/>
            <a:r>
              <a:rPr kumimoji="1" lang="ru-RU" smtClean="0"/>
              <a:t>Пятый уровень</a:t>
            </a:r>
            <a:endParaRPr kumimoji="1" lang="ru-RU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B81A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solidFill>
                  <a:srgbClr val="D69473"/>
                </a:solidFill>
              </a:defRPr>
            </a:lvl1pPr>
            <a:lvl2pPr>
              <a:defRPr sz="2000">
                <a:solidFill>
                  <a:srgbClr val="D69473"/>
                </a:solidFill>
              </a:defRPr>
            </a:lvl2pPr>
            <a:lvl3pPr>
              <a:defRPr sz="1800">
                <a:solidFill>
                  <a:srgbClr val="D69473"/>
                </a:solidFill>
              </a:defRPr>
            </a:lvl3pPr>
            <a:lvl4pPr>
              <a:defRPr sz="1600">
                <a:solidFill>
                  <a:srgbClr val="D69473"/>
                </a:solidFill>
              </a:defRPr>
            </a:lvl4pPr>
            <a:lvl5pPr>
              <a:defRPr sz="1600">
                <a:solidFill>
                  <a:srgbClr val="D69473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ru-RU" smtClean="0"/>
              <a:t>Образец текста</a:t>
            </a:r>
          </a:p>
          <a:p>
            <a:pPr lvl="1"/>
            <a:r>
              <a:rPr kumimoji="1" lang="ru-RU" smtClean="0"/>
              <a:t>Второй уровень</a:t>
            </a:r>
          </a:p>
          <a:p>
            <a:pPr lvl="2"/>
            <a:r>
              <a:rPr kumimoji="1" lang="ru-RU" smtClean="0"/>
              <a:t>Третий уровень</a:t>
            </a:r>
          </a:p>
          <a:p>
            <a:pPr lvl="3"/>
            <a:r>
              <a:rPr kumimoji="1" lang="ru-RU" smtClean="0"/>
              <a:t>Четвертый уровень</a:t>
            </a:r>
          </a:p>
          <a:p>
            <a:pPr lvl="4"/>
            <a:r>
              <a:rPr kumimoji="1" lang="ru-RU" smtClean="0"/>
              <a:t>Пятый уровень</a:t>
            </a:r>
            <a:endParaRPr kumimoji="1" lang="ru-RU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E8801-ED96-4E82-8381-82637C8CC5DA}" type="datetimeFigureOut">
              <a:rPr lang="ru-RU" smtClean="0"/>
              <a:pPr/>
              <a:t>17.03.2015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EB981-C467-48D1-93C5-FB0FB2A245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ru-RU" smtClean="0"/>
              <a:t>Образец заголовка</a:t>
            </a:r>
            <a:endParaRPr kumimoji="1"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E8801-ED96-4E82-8381-82637C8CC5DA}" type="datetimeFigureOut">
              <a:rPr lang="ru-RU" smtClean="0"/>
              <a:pPr/>
              <a:t>17.03.2015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EB981-C467-48D1-93C5-FB0FB2A245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E8801-ED96-4E82-8381-82637C8CC5DA}" type="datetimeFigureOut">
              <a:rPr lang="ru-RU" smtClean="0"/>
              <a:pPr/>
              <a:t>17.03.2015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EB981-C467-48D1-93C5-FB0FB2A245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ru-RU" smtClean="0"/>
              <a:t>Образец заголовка</a:t>
            </a:r>
            <a:endParaRPr kumimoji="1"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ru-RU" smtClean="0"/>
              <a:t>Образец текста</a:t>
            </a:r>
          </a:p>
          <a:p>
            <a:pPr lvl="1"/>
            <a:r>
              <a:rPr kumimoji="1" lang="ru-RU" smtClean="0"/>
              <a:t>Второй уровень</a:t>
            </a:r>
          </a:p>
          <a:p>
            <a:pPr lvl="2"/>
            <a:r>
              <a:rPr kumimoji="1" lang="ru-RU" smtClean="0"/>
              <a:t>Третий уровень</a:t>
            </a:r>
          </a:p>
          <a:p>
            <a:pPr lvl="3"/>
            <a:r>
              <a:rPr kumimoji="1" lang="ru-RU" smtClean="0"/>
              <a:t>Четвертый уровень</a:t>
            </a:r>
          </a:p>
          <a:p>
            <a:pPr lvl="4"/>
            <a:r>
              <a:rPr kumimoji="1" lang="ru-RU" smtClean="0"/>
              <a:t>Пятый уровень</a:t>
            </a:r>
            <a:endParaRPr kumimoji="1"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E8801-ED96-4E82-8381-82637C8CC5DA}" type="datetimeFigureOut">
              <a:rPr lang="ru-RU" smtClean="0"/>
              <a:pPr/>
              <a:t>17.03.2015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EB981-C467-48D1-93C5-FB0FB2A245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ru-RU" smtClean="0"/>
              <a:t>Образец заголовка</a:t>
            </a:r>
            <a:endParaRPr kumimoji="1"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1" lang="ru-RU" smtClean="0"/>
              <a:t>Вставка рисунка</a:t>
            </a:r>
            <a:endParaRPr kumimoji="1"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E8801-ED96-4E82-8381-82637C8CC5DA}" type="datetimeFigureOut">
              <a:rPr lang="ru-RU" smtClean="0"/>
              <a:pPr/>
              <a:t>17.03.2015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EB981-C467-48D1-93C5-FB0FB2A245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ru-RU" smtClean="0"/>
              <a:t>Образец заголовка</a:t>
            </a:r>
            <a:endParaRPr kumimoji="1"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ru-RU" smtClean="0"/>
              <a:t>Образец текста</a:t>
            </a:r>
          </a:p>
          <a:p>
            <a:pPr lvl="1"/>
            <a:r>
              <a:rPr kumimoji="1" lang="ru-RU" smtClean="0"/>
              <a:t>Второй уровень</a:t>
            </a:r>
          </a:p>
          <a:p>
            <a:pPr lvl="2"/>
            <a:r>
              <a:rPr kumimoji="1" lang="ru-RU" smtClean="0"/>
              <a:t>Третий уровень</a:t>
            </a:r>
          </a:p>
          <a:p>
            <a:pPr lvl="3"/>
            <a:r>
              <a:rPr kumimoji="1" lang="ru-RU" smtClean="0"/>
              <a:t>Четвертый уровень</a:t>
            </a:r>
          </a:p>
          <a:p>
            <a:pPr lvl="4"/>
            <a:r>
              <a:rPr kumimoji="1" lang="ru-RU" smtClean="0"/>
              <a:t>Пятый уровень</a:t>
            </a:r>
            <a:endParaRPr kumimoji="1" lang="ru-RU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entaur" pitchFamily="18" charset="0"/>
              </a:defRPr>
            </a:lvl1pPr>
          </a:lstStyle>
          <a:p>
            <a:fld id="{E7CE8801-ED96-4E82-8381-82637C8CC5DA}" type="datetimeFigureOut">
              <a:rPr lang="ru-RU" smtClean="0"/>
              <a:pPr/>
              <a:t>17.03.2015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entaur" pitchFamily="18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entaur" pitchFamily="18" charset="0"/>
              </a:defRPr>
            </a:lvl1pPr>
          </a:lstStyle>
          <a:p>
            <a:fld id="{9E4EB981-C467-48D1-93C5-FB0FB2A245E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b="1" kern="1200" cap="none" spc="50">
          <a:ln w="13500">
            <a:noFill/>
            <a:prstDash val="solid"/>
          </a:ln>
          <a:solidFill>
            <a:srgbClr val="E30746"/>
          </a:solidFill>
          <a:effectLst>
            <a:outerShdw blurRad="50800" dist="38100" dir="2700000" algn="tl" rotWithShape="0">
              <a:schemeClr val="bg1">
                <a:alpha val="8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Tx/>
        <a:buBlip>
          <a:blip r:embed="rId14"/>
        </a:buBlip>
        <a:defRPr kumimoji="1" sz="3200" b="1" kern="1200">
          <a:solidFill>
            <a:srgbClr val="4A452A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Tx/>
        <a:buBlip>
          <a:blip r:embed="rId15"/>
        </a:buBlip>
        <a:defRPr kumimoji="1" sz="2800" kern="1200">
          <a:solidFill>
            <a:srgbClr val="4A452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Tx/>
        <a:buBlip>
          <a:blip r:embed="rId16"/>
        </a:buBlip>
        <a:defRPr kumimoji="1" sz="2400" kern="1200">
          <a:solidFill>
            <a:srgbClr val="4A452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Tx/>
        <a:buBlip>
          <a:blip r:embed="rId17"/>
        </a:buBlip>
        <a:defRPr kumimoji="1" sz="2000" kern="1200">
          <a:solidFill>
            <a:srgbClr val="4A452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Tx/>
        <a:buBlip>
          <a:blip r:embed="rId18"/>
        </a:buBlip>
        <a:defRPr kumimoji="1" sz="2000" kern="1200">
          <a:solidFill>
            <a:srgbClr val="4A452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Tx/>
        <a:buBlip>
          <a:blip r:embed="rId14"/>
        </a:buBlip>
        <a:defRPr kumimoji="1" sz="1800" kern="1200">
          <a:solidFill>
            <a:srgbClr val="4A452A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Tx/>
        <a:buBlip>
          <a:blip r:embed="rId15"/>
        </a:buBlip>
        <a:defRPr kumimoji="1" sz="1800" kern="1200">
          <a:solidFill>
            <a:srgbClr val="4A452A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Tx/>
        <a:buBlip>
          <a:blip r:embed="rId16"/>
        </a:buBlip>
        <a:defRPr kumimoji="1" sz="1600" kern="1200">
          <a:solidFill>
            <a:srgbClr val="4A452A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Tx/>
        <a:buBlip>
          <a:blip r:embed="rId17"/>
        </a:buBlip>
        <a:defRPr kumimoji="1" sz="1600" kern="1200">
          <a:solidFill>
            <a:srgbClr val="4A452A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gif"/><Relationship Id="rId4" Type="http://schemas.openxmlformats.org/officeDocument/2006/relationships/image" Target="../media/image35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gi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://ds110penza.ru/images/fcos14.doc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gif"/><Relationship Id="rId4" Type="http://schemas.openxmlformats.org/officeDocument/2006/relationships/image" Target="../media/image59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gif"/><Relationship Id="rId4" Type="http://schemas.openxmlformats.org/officeDocument/2006/relationships/image" Target="../media/image62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hyperlink" Target="http://nvsvetlyachok.ucoz.ru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gif"/><Relationship Id="rId4" Type="http://schemas.microsoft.com/office/2007/relationships/hdphoto" Target="../media/hdphoto2.wdp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gif"/><Relationship Id="rId3" Type="http://schemas.openxmlformats.org/officeDocument/2006/relationships/image" Target="../media/image73.jpeg"/><Relationship Id="rId7" Type="http://schemas.openxmlformats.org/officeDocument/2006/relationships/image" Target="../media/image75.gif"/><Relationship Id="rId2" Type="http://schemas.openxmlformats.org/officeDocument/2006/relationships/image" Target="../media/image72.g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4.gif"/><Relationship Id="rId5" Type="http://schemas.openxmlformats.org/officeDocument/2006/relationships/hyperlink" Target="http://nvsvetlyachok.ucoz.ru/" TargetMode="External"/><Relationship Id="rId4" Type="http://schemas.openxmlformats.org/officeDocument/2006/relationships/hyperlink" Target="mailto:svetlyachok_6@mail.ru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image" Target="../media/image15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2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gif"/><Relationship Id="rId5" Type="http://schemas.openxmlformats.org/officeDocument/2006/relationships/image" Target="../media/image20.gif"/><Relationship Id="rId4" Type="http://schemas.openxmlformats.org/officeDocument/2006/relationships/image" Target="../media/image15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7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gif"/><Relationship Id="rId5" Type="http://schemas.openxmlformats.org/officeDocument/2006/relationships/image" Target="../media/image15.gif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gif"/><Relationship Id="rId4" Type="http://schemas.openxmlformats.org/officeDocument/2006/relationships/image" Target="../media/image30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ctrTitle"/>
          </p:nvPr>
        </p:nvSpPr>
        <p:spPr>
          <a:xfrm>
            <a:off x="323528" y="548680"/>
            <a:ext cx="8496944" cy="3528392"/>
          </a:xfrm>
          <a:effectLst>
            <a:glow rad="2286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ru-RU" sz="3200" i="1" dirty="0" smtClean="0">
                <a:effectLst/>
                <a:latin typeface="Cambria" panose="02040503050406030204" pitchFamily="18" charset="0"/>
              </a:rPr>
              <a:t>Отчет о работе </a:t>
            </a:r>
            <a:br>
              <a:rPr lang="ru-RU" sz="3200" i="1" dirty="0" smtClean="0">
                <a:effectLst/>
                <a:latin typeface="Cambria" panose="02040503050406030204" pitchFamily="18" charset="0"/>
              </a:rPr>
            </a:br>
            <a:r>
              <a:rPr lang="ru-RU" sz="3200" i="1" dirty="0" smtClean="0">
                <a:effectLst/>
                <a:latin typeface="Cambria" panose="02040503050406030204" pitchFamily="18" charset="0"/>
              </a:rPr>
              <a:t>муниципального  </a:t>
            </a:r>
            <a:r>
              <a:rPr lang="ru-RU" sz="3200" i="1" dirty="0">
                <a:effectLst/>
                <a:latin typeface="Cambria" panose="02040503050406030204" pitchFamily="18" charset="0"/>
              </a:rPr>
              <a:t>дошкольного образовательного учреждения </a:t>
            </a:r>
            <a:r>
              <a:rPr lang="ru-RU" sz="3200" i="1" dirty="0" smtClean="0">
                <a:effectLst/>
                <a:latin typeface="Cambria" panose="02040503050406030204" pitchFamily="18" charset="0"/>
              </a:rPr>
              <a:t>детский </a:t>
            </a:r>
            <a:r>
              <a:rPr lang="ru-RU" sz="3200" i="1" dirty="0">
                <a:effectLst/>
                <a:latin typeface="Cambria" panose="02040503050406030204" pitchFamily="18" charset="0"/>
              </a:rPr>
              <a:t>сад № 6 «Светлячок» </a:t>
            </a:r>
            <a:r>
              <a:rPr lang="ru-RU" sz="3200" i="1" dirty="0" smtClean="0">
                <a:effectLst/>
                <a:latin typeface="Cambria" panose="02040503050406030204" pitchFamily="18" charset="0"/>
              </a:rPr>
              <a:t>   </a:t>
            </a:r>
            <a:br>
              <a:rPr lang="ru-RU" sz="3200" i="1" dirty="0" smtClean="0">
                <a:effectLst/>
                <a:latin typeface="Cambria" panose="02040503050406030204" pitchFamily="18" charset="0"/>
              </a:rPr>
            </a:br>
            <a:r>
              <a:rPr lang="ru-RU" sz="3200" i="1" dirty="0" smtClean="0">
                <a:effectLst/>
                <a:latin typeface="Cambria" panose="02040503050406030204" pitchFamily="18" charset="0"/>
              </a:rPr>
              <a:t>п</a:t>
            </a:r>
            <a:r>
              <a:rPr lang="ru-RU" sz="3200" i="1" dirty="0">
                <a:effectLst/>
                <a:latin typeface="Cambria" panose="02040503050406030204" pitchFamily="18" charset="0"/>
              </a:rPr>
              <a:t>. Новая </a:t>
            </a:r>
            <a:r>
              <a:rPr lang="ru-RU" sz="3200" i="1" dirty="0" err="1" smtClean="0">
                <a:effectLst/>
                <a:latin typeface="Cambria" panose="02040503050406030204" pitchFamily="18" charset="0"/>
              </a:rPr>
              <a:t>Вилга</a:t>
            </a:r>
            <a:r>
              <a:rPr lang="ru-RU" sz="3200" i="1" dirty="0" smtClean="0">
                <a:effectLst/>
                <a:latin typeface="Cambria" panose="02040503050406030204" pitchFamily="18" charset="0"/>
              </a:rPr>
              <a:t/>
            </a:r>
            <a:br>
              <a:rPr lang="ru-RU" sz="3200" i="1" dirty="0" smtClean="0">
                <a:effectLst/>
                <a:latin typeface="Cambria" panose="02040503050406030204" pitchFamily="18" charset="0"/>
              </a:rPr>
            </a:br>
            <a:r>
              <a:rPr lang="ru-RU" sz="3200" i="1" dirty="0" smtClean="0">
                <a:effectLst/>
                <a:latin typeface="Cambria" panose="02040503050406030204" pitchFamily="18" charset="0"/>
              </a:rPr>
              <a:t>за 2013 – 2014 учебный год</a:t>
            </a:r>
            <a:r>
              <a:rPr lang="ru-RU" sz="3600" i="1" dirty="0">
                <a:effectLst/>
                <a:latin typeface="Cambria" panose="02040503050406030204" pitchFamily="18" charset="0"/>
              </a:rPr>
              <a:t/>
            </a:r>
            <a:br>
              <a:rPr lang="ru-RU" sz="3600" i="1" dirty="0">
                <a:effectLst/>
                <a:latin typeface="Cambria" panose="02040503050406030204" pitchFamily="18" charset="0"/>
              </a:rPr>
            </a:br>
            <a:endParaRPr lang="ru-RU" sz="3600" i="1" dirty="0">
              <a:latin typeface="Cambria" panose="02040503050406030204" pitchFamily="18" charset="0"/>
            </a:endParaRPr>
          </a:p>
        </p:txBody>
      </p:sp>
      <p:pic>
        <p:nvPicPr>
          <p:cNvPr id="1027" name="Picture 3" descr="C:\Users\1\Desktop\73240162_0_2cf41_7da46b57_L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429000"/>
            <a:ext cx="4543425" cy="29375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648072"/>
          </a:xfrm>
        </p:spPr>
        <p:txBody>
          <a:bodyPr>
            <a:noAutofit/>
          </a:bodyPr>
          <a:lstStyle/>
          <a:p>
            <a:r>
              <a:rPr lang="ru-RU" sz="2000" i="1" dirty="0" smtClean="0">
                <a:effectLst/>
                <a:latin typeface="Cambria" panose="02040503050406030204" pitchFamily="18" charset="0"/>
              </a:rPr>
              <a:t>Основные </a:t>
            </a:r>
            <a:r>
              <a:rPr lang="ru-RU" sz="2000" i="1" dirty="0">
                <a:effectLst/>
                <a:latin typeface="Cambria" panose="02040503050406030204" pitchFamily="18" charset="0"/>
              </a:rPr>
              <a:t>заповеди нашего детского сада:</a:t>
            </a:r>
            <a:r>
              <a:rPr lang="ru-RU" sz="2000" dirty="0">
                <a:effectLst/>
                <a:latin typeface="Cambria" panose="02040503050406030204" pitchFamily="18" charset="0"/>
              </a:rPr>
              <a:t/>
            </a:r>
            <a:br>
              <a:rPr lang="ru-RU" sz="2000" dirty="0">
                <a:effectLst/>
                <a:latin typeface="Cambria" panose="02040503050406030204" pitchFamily="18" charset="0"/>
              </a:rPr>
            </a:br>
            <a:endParaRPr lang="ru-RU" sz="2000" dirty="0">
              <a:latin typeface="Cambria" panose="0204050305040603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0"/>
            <a:r>
              <a:rPr lang="ru-RU" sz="2000" i="1" dirty="0">
                <a:solidFill>
                  <a:srgbClr val="7030A0"/>
                </a:solidFill>
              </a:rPr>
              <a:t>любить и понимать каждого ребёнка, уважать в ребёнке личность</a:t>
            </a:r>
            <a:r>
              <a:rPr lang="ru-RU" sz="2000" i="1" dirty="0" smtClean="0">
                <a:solidFill>
                  <a:srgbClr val="7030A0"/>
                </a:solidFill>
              </a:rPr>
              <a:t>, нет  </a:t>
            </a:r>
            <a:r>
              <a:rPr lang="ru-RU" sz="2000" i="1" dirty="0">
                <a:solidFill>
                  <a:srgbClr val="7030A0"/>
                </a:solidFill>
              </a:rPr>
              <a:t>плохих детей</a:t>
            </a:r>
            <a:r>
              <a:rPr lang="ru-RU" sz="2000" i="1" dirty="0" smtClean="0">
                <a:solidFill>
                  <a:srgbClr val="7030A0"/>
                </a:solidFill>
              </a:rPr>
              <a:t>;</a:t>
            </a:r>
          </a:p>
          <a:p>
            <a:pPr marL="0" lvl="0" indent="0">
              <a:buNone/>
            </a:pPr>
            <a:endParaRPr lang="ru-RU" sz="800" dirty="0">
              <a:solidFill>
                <a:srgbClr val="7030A0"/>
              </a:solidFill>
            </a:endParaRPr>
          </a:p>
          <a:p>
            <a:pPr lvl="0"/>
            <a:r>
              <a:rPr lang="ru-RU" sz="2000" i="1" dirty="0">
                <a:solidFill>
                  <a:srgbClr val="7030A0"/>
                </a:solidFill>
              </a:rPr>
              <a:t>постоянно работать над собой, повышать свой профессиональный уровень, помогать в росте молодым, начинающим коллегам</a:t>
            </a:r>
            <a:r>
              <a:rPr lang="ru-RU" sz="2000" i="1" dirty="0" smtClean="0">
                <a:solidFill>
                  <a:srgbClr val="7030A0"/>
                </a:solidFill>
              </a:rPr>
              <a:t>;</a:t>
            </a:r>
          </a:p>
          <a:p>
            <a:pPr marL="0" lvl="0" indent="0">
              <a:buNone/>
            </a:pPr>
            <a:endParaRPr lang="ru-RU" sz="800" dirty="0">
              <a:solidFill>
                <a:srgbClr val="7030A0"/>
              </a:solidFill>
            </a:endParaRPr>
          </a:p>
          <a:p>
            <a:pPr lvl="0"/>
            <a:r>
              <a:rPr lang="ru-RU" sz="2000" i="1" dirty="0">
                <a:solidFill>
                  <a:srgbClr val="7030A0"/>
                </a:solidFill>
              </a:rPr>
              <a:t>быть всегда тактичным, не ставить </a:t>
            </a:r>
            <a:r>
              <a:rPr lang="ru-RU" sz="2000" i="1" dirty="0" smtClean="0">
                <a:solidFill>
                  <a:srgbClr val="7030A0"/>
                </a:solidFill>
              </a:rPr>
              <a:t>окружающих </a:t>
            </a:r>
            <a:r>
              <a:rPr lang="ru-RU" sz="2000" i="1" dirty="0">
                <a:solidFill>
                  <a:srgbClr val="7030A0"/>
                </a:solidFill>
              </a:rPr>
              <a:t>в неловкое положение своими поступками и словами</a:t>
            </a:r>
            <a:r>
              <a:rPr lang="ru-RU" sz="2000" i="1" dirty="0" smtClean="0">
                <a:solidFill>
                  <a:srgbClr val="7030A0"/>
                </a:solidFill>
              </a:rPr>
              <a:t>, не </a:t>
            </a:r>
            <a:r>
              <a:rPr lang="ru-RU" sz="2000" i="1" dirty="0">
                <a:solidFill>
                  <a:srgbClr val="7030A0"/>
                </a:solidFill>
              </a:rPr>
              <a:t>выяснять ни с кем отношения в присутствии посторонних и детей, быть терпеливыми к человеческим недостаткам и слабостям</a:t>
            </a:r>
            <a:r>
              <a:rPr lang="ru-RU" sz="2000" i="1" dirty="0" smtClean="0">
                <a:solidFill>
                  <a:srgbClr val="7030A0"/>
                </a:solidFill>
              </a:rPr>
              <a:t>;</a:t>
            </a:r>
          </a:p>
          <a:p>
            <a:pPr marL="0" lvl="0" indent="0">
              <a:buNone/>
            </a:pPr>
            <a:endParaRPr lang="ru-RU" sz="800" dirty="0">
              <a:solidFill>
                <a:srgbClr val="7030A0"/>
              </a:solidFill>
            </a:endParaRPr>
          </a:p>
          <a:p>
            <a:pPr lvl="0"/>
            <a:r>
              <a:rPr lang="ru-RU" sz="2000" i="1" dirty="0">
                <a:solidFill>
                  <a:srgbClr val="7030A0"/>
                </a:solidFill>
              </a:rPr>
              <a:t>в любой ситуации помнить и следовать золотому правилу этики: «Относится к людям так, как бы ВЫ хотели, чтобы относились к ВАМ».</a:t>
            </a:r>
            <a:endParaRPr lang="ru-RU" sz="2000" dirty="0">
              <a:solidFill>
                <a:srgbClr val="7030A0"/>
              </a:solidFill>
            </a:endParaRPr>
          </a:p>
        </p:txBody>
      </p:sp>
      <p:pic>
        <p:nvPicPr>
          <p:cNvPr id="4098" name="Picture 2" descr="C:\Users\1\Desktop\1427681-8d364c16fea847b0d707ab507ae9fa6b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5301208"/>
            <a:ext cx="4032448" cy="17461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1\Desktop\1427681-8d364c16fea847b0d707ab507ae9fa6b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176" y="759998"/>
            <a:ext cx="2160241" cy="7200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962764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1\Desktop\фото для презентации\22-02-2015_16-22-58\100_58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336" y="1153527"/>
            <a:ext cx="3312368" cy="44069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1\Desktop\фото для презентации\22-02-2015_16-22-58\DSC_025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124" t="13973" b="13464"/>
          <a:stretch/>
        </p:blipFill>
        <p:spPr bwMode="auto">
          <a:xfrm>
            <a:off x="268478" y="2661619"/>
            <a:ext cx="5112568" cy="34466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1\Desktop\1427681-8d364c16fea847b0d707ab507ae9fa6b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-26086"/>
            <a:ext cx="3401519" cy="11250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1\Desktop\1427681-8d364c16fea847b0d707ab507ae9fa6b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5560456"/>
            <a:ext cx="3502546" cy="111874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:\Users\1\Desktop\fotoalibom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969" y="188640"/>
            <a:ext cx="3081586" cy="228178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435068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87503" y="404664"/>
            <a:ext cx="8229600" cy="720080"/>
          </a:xfrm>
        </p:spPr>
        <p:txBody>
          <a:bodyPr>
            <a:normAutofit fontScale="90000"/>
          </a:bodyPr>
          <a:lstStyle/>
          <a:p>
            <a:pPr fontAlgn="base"/>
            <a:r>
              <a:rPr lang="ru-RU" i="1" dirty="0" smtClean="0">
                <a:effectLst/>
              </a:rPr>
              <a:t/>
            </a:r>
            <a:br>
              <a:rPr lang="ru-RU" i="1" dirty="0" smtClean="0">
                <a:effectLst/>
              </a:rPr>
            </a:br>
            <a:r>
              <a:rPr lang="ru-RU" i="1" dirty="0" smtClean="0">
                <a:effectLst/>
              </a:rPr>
              <a:t/>
            </a:r>
            <a:br>
              <a:rPr lang="ru-RU" i="1" dirty="0" smtClean="0">
                <a:effectLst/>
              </a:rPr>
            </a:br>
            <a:r>
              <a:rPr lang="ru-RU" sz="2700" i="1" dirty="0" smtClean="0">
                <a:effectLst/>
                <a:latin typeface="Cambria" panose="02040503050406030204" pitchFamily="18" charset="0"/>
              </a:rPr>
              <a:t>Описание </a:t>
            </a:r>
            <a:r>
              <a:rPr lang="ru-RU" sz="2700" i="1" dirty="0">
                <a:effectLst/>
                <a:latin typeface="Cambria" panose="02040503050406030204" pitchFamily="18" charset="0"/>
              </a:rPr>
              <a:t>кадрового ресурса образовательного процесса</a:t>
            </a:r>
            <a:r>
              <a:rPr lang="ru-RU" sz="2700" dirty="0">
                <a:effectLst/>
                <a:latin typeface="Cambria" panose="02040503050406030204" pitchFamily="18" charset="0"/>
              </a:rPr>
              <a:t/>
            </a:r>
            <a:br>
              <a:rPr lang="ru-RU" sz="2700" dirty="0">
                <a:effectLst/>
                <a:latin typeface="Cambria" panose="02040503050406030204" pitchFamily="18" charset="0"/>
              </a:rPr>
            </a:br>
            <a:r>
              <a:rPr lang="ru-RU" sz="2700" i="1" dirty="0">
                <a:effectLst/>
                <a:latin typeface="Cambria" panose="02040503050406030204" pitchFamily="18" charset="0"/>
              </a:rPr>
              <a:t> </a:t>
            </a:r>
            <a:r>
              <a:rPr lang="ru-RU" sz="2700" dirty="0">
                <a:effectLst/>
                <a:latin typeface="Cambria" panose="02040503050406030204" pitchFamily="18" charset="0"/>
              </a:rPr>
              <a:t/>
            </a:r>
            <a:br>
              <a:rPr lang="ru-RU" sz="2700" dirty="0">
                <a:effectLst/>
                <a:latin typeface="Cambria" panose="02040503050406030204" pitchFamily="18" charset="0"/>
              </a:rPr>
            </a:br>
            <a:endParaRPr lang="ru-RU" sz="2700" dirty="0">
              <a:latin typeface="Cambria" panose="020405030504060302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539552" y="1700808"/>
            <a:ext cx="8229600" cy="4525963"/>
          </a:xfrm>
        </p:spPr>
        <p:txBody>
          <a:bodyPr>
            <a:normAutofit/>
          </a:bodyPr>
          <a:lstStyle/>
          <a:p>
            <a:r>
              <a:rPr lang="ru-RU" sz="2000" i="1" dirty="0">
                <a:solidFill>
                  <a:srgbClr val="7030A0"/>
                </a:solidFill>
              </a:rPr>
              <a:t>МДОУ детский сад № 6 «Светлячок» полностью укомплектован штатами</a:t>
            </a:r>
            <a:r>
              <a:rPr lang="ru-RU" sz="2000" i="1" dirty="0" smtClean="0">
                <a:solidFill>
                  <a:srgbClr val="7030A0"/>
                </a:solidFill>
              </a:rPr>
              <a:t>.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7030A0"/>
                </a:solidFill>
              </a:rPr>
              <a:t/>
            </a:r>
            <a:br>
              <a:rPr lang="ru-RU" sz="2400" dirty="0">
                <a:solidFill>
                  <a:srgbClr val="7030A0"/>
                </a:solidFill>
              </a:rPr>
            </a:br>
            <a:endParaRPr lang="ru-RU" sz="2400" dirty="0">
              <a:solidFill>
                <a:srgbClr val="7030A0"/>
              </a:solidFill>
            </a:endParaRPr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4123257776"/>
              </p:ext>
            </p:extLst>
          </p:nvPr>
        </p:nvGraphicFramePr>
        <p:xfrm>
          <a:off x="1187624" y="2780928"/>
          <a:ext cx="6192688" cy="331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146" name="Picture 2" descr="C:\Users\1\Desktop\1376550329_gif-miscellaneous2-farsaniha-3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060848"/>
            <a:ext cx="2037606" cy="203760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461814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23528" y="2132856"/>
            <a:ext cx="4040188" cy="639762"/>
          </a:xfrm>
        </p:spPr>
        <p:txBody>
          <a:bodyPr>
            <a:normAutofit fontScale="77500" lnSpcReduction="20000"/>
          </a:bodyPr>
          <a:lstStyle/>
          <a:p>
            <a:endParaRPr lang="ru-RU" dirty="0" smtClean="0"/>
          </a:p>
          <a:p>
            <a:pPr algn="ctr"/>
            <a:r>
              <a:rPr lang="ru-RU" i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Возрастной </a:t>
            </a:r>
            <a:r>
              <a:rPr lang="ru-RU" i="1" dirty="0">
                <a:solidFill>
                  <a:srgbClr val="FF0000"/>
                </a:solidFill>
                <a:latin typeface="Cambria" panose="02040503050406030204" pitchFamily="18" charset="0"/>
              </a:rPr>
              <a:t>состав педагогов</a:t>
            </a:r>
          </a:p>
          <a:p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3"/>
          </p:nvPr>
        </p:nvSpPr>
        <p:spPr>
          <a:xfrm>
            <a:off x="4587155" y="2132856"/>
            <a:ext cx="4041775" cy="639762"/>
          </a:xfrm>
        </p:spPr>
        <p:txBody>
          <a:bodyPr>
            <a:normAutofit fontScale="77500" lnSpcReduction="20000"/>
          </a:bodyPr>
          <a:lstStyle/>
          <a:p>
            <a:endParaRPr lang="ru-RU" dirty="0" smtClean="0"/>
          </a:p>
          <a:p>
            <a:pPr algn="ctr"/>
            <a:r>
              <a:rPr lang="ru-RU" i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Педагогический </a:t>
            </a:r>
            <a:r>
              <a:rPr lang="ru-RU" i="1" dirty="0">
                <a:solidFill>
                  <a:srgbClr val="FF0000"/>
                </a:solidFill>
                <a:latin typeface="Cambria" panose="02040503050406030204" pitchFamily="18" charset="0"/>
              </a:rPr>
              <a:t>стаж</a:t>
            </a:r>
          </a:p>
          <a:p>
            <a:endParaRPr lang="ru-RU" dirty="0"/>
          </a:p>
        </p:txBody>
      </p:sp>
      <p:graphicFrame>
        <p:nvGraphicFramePr>
          <p:cNvPr id="12" name="Объект 11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="" xmlns:p14="http://schemas.microsoft.com/office/powerpoint/2010/main" val="1369362902"/>
              </p:ext>
            </p:extLst>
          </p:nvPr>
        </p:nvGraphicFramePr>
        <p:xfrm>
          <a:off x="151431" y="2564904"/>
          <a:ext cx="4435724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Объект 12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="" xmlns:p14="http://schemas.microsoft.com/office/powerpoint/2010/main" val="3138884488"/>
              </p:ext>
            </p:extLst>
          </p:nvPr>
        </p:nvGraphicFramePr>
        <p:xfrm>
          <a:off x="4427984" y="2420888"/>
          <a:ext cx="4479651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170" name="Picture 2" descr="C:\Users\1\Desktop\13708163547647_animate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-243408"/>
            <a:ext cx="2160239" cy="23762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033753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395536" y="476672"/>
            <a:ext cx="4040188" cy="639762"/>
          </a:xfrm>
        </p:spPr>
        <p:txBody>
          <a:bodyPr>
            <a:normAutofit fontScale="77500" lnSpcReduction="20000"/>
          </a:bodyPr>
          <a:lstStyle/>
          <a:p>
            <a:endParaRPr lang="ru-RU" dirty="0" smtClean="0"/>
          </a:p>
          <a:p>
            <a:pPr algn="ctr"/>
            <a:r>
              <a:rPr lang="ru-RU" i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Образование</a:t>
            </a:r>
            <a:endParaRPr lang="ru-RU" i="1" dirty="0">
              <a:solidFill>
                <a:srgbClr val="FF0000"/>
              </a:solidFill>
              <a:latin typeface="Cambria" panose="02040503050406030204" pitchFamily="18" charset="0"/>
            </a:endParaRPr>
          </a:p>
          <a:p>
            <a:pPr algn="ctr"/>
            <a:endParaRPr lang="ru-RU" i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4572000" y="476672"/>
            <a:ext cx="4041775" cy="351730"/>
          </a:xfrm>
        </p:spPr>
        <p:txBody>
          <a:bodyPr>
            <a:normAutofit lnSpcReduction="10000"/>
          </a:bodyPr>
          <a:lstStyle/>
          <a:p>
            <a:r>
              <a:rPr lang="ru-RU" sz="1800" i="1" dirty="0">
                <a:solidFill>
                  <a:srgbClr val="FF0000"/>
                </a:solidFill>
                <a:latin typeface="Cambria" panose="02040503050406030204" pitchFamily="18" charset="0"/>
              </a:rPr>
              <a:t>Курсы за период 2014-2015 гг.</a:t>
            </a:r>
          </a:p>
        </p:txBody>
      </p:sp>
      <p:graphicFrame>
        <p:nvGraphicFramePr>
          <p:cNvPr id="10" name="Объект 9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="" xmlns:p14="http://schemas.microsoft.com/office/powerpoint/2010/main" val="3133454700"/>
              </p:ext>
            </p:extLst>
          </p:nvPr>
        </p:nvGraphicFramePr>
        <p:xfrm>
          <a:off x="4644008" y="836712"/>
          <a:ext cx="4248472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="" xmlns:p14="http://schemas.microsoft.com/office/powerpoint/2010/main" val="3450637673"/>
              </p:ext>
            </p:extLst>
          </p:nvPr>
        </p:nvGraphicFramePr>
        <p:xfrm>
          <a:off x="0" y="836712"/>
          <a:ext cx="4644008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Текст 4"/>
          <p:cNvSpPr txBox="1">
            <a:spLocks/>
          </p:cNvSpPr>
          <p:nvPr/>
        </p:nvSpPr>
        <p:spPr>
          <a:xfrm>
            <a:off x="2195736" y="3397151"/>
            <a:ext cx="4392488" cy="63976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kumimoji="1" sz="2400" b="1" kern="1200">
                <a:solidFill>
                  <a:srgbClr val="FB81A4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Tx/>
              <a:buNone/>
              <a:defRPr kumimoji="1" sz="2000" b="1" kern="1200">
                <a:solidFill>
                  <a:srgbClr val="4A452A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Tx/>
              <a:buNone/>
              <a:defRPr kumimoji="1" sz="1800" b="1" kern="1200">
                <a:solidFill>
                  <a:srgbClr val="4A452A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Tx/>
              <a:buNone/>
              <a:defRPr kumimoji="1" sz="1600" b="1" kern="1200">
                <a:solidFill>
                  <a:srgbClr val="4A452A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Tx/>
              <a:buNone/>
              <a:defRPr kumimoji="1" sz="1600" b="1" kern="1200">
                <a:solidFill>
                  <a:srgbClr val="4A452A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Tx/>
              <a:buNone/>
              <a:defRPr kumimoji="1" sz="1600" b="1" kern="1200">
                <a:solidFill>
                  <a:srgbClr val="4A452A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Tx/>
              <a:buNone/>
              <a:defRPr kumimoji="1" sz="1600" b="1" kern="1200">
                <a:solidFill>
                  <a:srgbClr val="4A452A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Tx/>
              <a:buNone/>
              <a:defRPr kumimoji="1" sz="1600" b="1" kern="1200">
                <a:solidFill>
                  <a:srgbClr val="4A452A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Tx/>
              <a:buNone/>
              <a:defRPr kumimoji="1" sz="1600" b="1" kern="1200">
                <a:solidFill>
                  <a:srgbClr val="4A452A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 smtClean="0"/>
          </a:p>
          <a:p>
            <a:pPr algn="ctr"/>
            <a:r>
              <a:rPr lang="ru-RU" i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Квалификация</a:t>
            </a:r>
          </a:p>
          <a:p>
            <a:pPr algn="ctr"/>
            <a:endParaRPr lang="ru-RU" i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="" xmlns:p14="http://schemas.microsoft.com/office/powerpoint/2010/main" val="1454256856"/>
              </p:ext>
            </p:extLst>
          </p:nvPr>
        </p:nvGraphicFramePr>
        <p:xfrm>
          <a:off x="2051720" y="3717032"/>
          <a:ext cx="5323399" cy="2808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="" xmlns:p14="http://schemas.microsoft.com/office/powerpoint/2010/main" val="1468967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43204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ru-RU" sz="2400" i="1" dirty="0">
                <a:effectLst/>
                <a:latin typeface="Cambria" panose="02040503050406030204" pitchFamily="18" charset="0"/>
              </a:rPr>
              <a:t>Методическая работа</a:t>
            </a:r>
            <a:r>
              <a:rPr lang="ru-RU" sz="2000" dirty="0">
                <a:effectLst/>
                <a:latin typeface="Cambria" panose="02040503050406030204" pitchFamily="18" charset="0"/>
              </a:rPr>
              <a:t/>
            </a:r>
            <a:br>
              <a:rPr lang="ru-RU" sz="2000" dirty="0">
                <a:effectLst/>
                <a:latin typeface="Cambria" panose="02040503050406030204" pitchFamily="18" charset="0"/>
              </a:rPr>
            </a:br>
            <a:endParaRPr lang="ru-RU" sz="2000" dirty="0">
              <a:latin typeface="Cambria" panose="020405030504060302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23528" y="764704"/>
            <a:ext cx="8229600" cy="5616624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ru-RU" sz="6800" i="1" dirty="0">
                <a:solidFill>
                  <a:srgbClr val="51158D"/>
                </a:solidFill>
                <a:latin typeface="Cambria" panose="02040503050406030204" pitchFamily="18" charset="0"/>
              </a:rPr>
              <a:t>Педагогический коллектив выстраивает свою работу с детьми, используя   разработанную в соответствии с ФГТ общеобразовательную  программу,  на основе базисной Программы развития и воспитания детей в детском саду « Детство» (под редакцией В.И. Логиновой, Т.И. Бабаевой. – СПБ., 2000г.) и парциальных программ: С.Н. Николаевой «Юный эколог», Р. Стеркиной «Основы безопасности</a:t>
            </a:r>
            <a:r>
              <a:rPr lang="ru-RU" sz="6800" i="1" dirty="0" smtClean="0">
                <a:solidFill>
                  <a:srgbClr val="51158D"/>
                </a:solidFill>
                <a:latin typeface="Cambria" panose="02040503050406030204" pitchFamily="18" charset="0"/>
              </a:rPr>
              <a:t>».</a:t>
            </a:r>
          </a:p>
          <a:p>
            <a:pPr marL="0" indent="0">
              <a:buNone/>
            </a:pPr>
            <a:endParaRPr lang="ru-RU" dirty="0">
              <a:solidFill>
                <a:srgbClr val="51158D"/>
              </a:solidFill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ru-RU" sz="6800" i="1" dirty="0">
                <a:solidFill>
                  <a:srgbClr val="51158D"/>
                </a:solidFill>
                <a:latin typeface="Cambria" panose="02040503050406030204" pitchFamily="18" charset="0"/>
              </a:rPr>
              <a:t>Образовательная программа охватывает все основные области развития</a:t>
            </a:r>
            <a:r>
              <a:rPr lang="ru-RU" sz="6800" i="1" dirty="0" smtClean="0">
                <a:solidFill>
                  <a:srgbClr val="51158D"/>
                </a:solidFill>
                <a:latin typeface="Cambria" panose="02040503050406030204" pitchFamily="18" charset="0"/>
              </a:rPr>
              <a:t>:</a:t>
            </a:r>
          </a:p>
          <a:p>
            <a:pPr marL="0" indent="0">
              <a:buNone/>
            </a:pPr>
            <a:endParaRPr lang="ru-RU" dirty="0">
              <a:solidFill>
                <a:srgbClr val="51158D"/>
              </a:solidFill>
              <a:latin typeface="Cambria" panose="02040503050406030204" pitchFamily="18" charset="0"/>
            </a:endParaRPr>
          </a:p>
          <a:p>
            <a:pPr lvl="0"/>
            <a:r>
              <a:rPr lang="ru-RU" sz="6800" i="1" dirty="0">
                <a:solidFill>
                  <a:srgbClr val="51158D"/>
                </a:solidFill>
                <a:latin typeface="Cambria" panose="02040503050406030204" pitchFamily="18" charset="0"/>
              </a:rPr>
              <a:t>физическая культура</a:t>
            </a:r>
            <a:endParaRPr lang="ru-RU" sz="6800" dirty="0">
              <a:solidFill>
                <a:srgbClr val="51158D"/>
              </a:solidFill>
              <a:latin typeface="Cambria" panose="02040503050406030204" pitchFamily="18" charset="0"/>
            </a:endParaRPr>
          </a:p>
          <a:p>
            <a:pPr lvl="0"/>
            <a:r>
              <a:rPr lang="ru-RU" sz="6800" i="1" dirty="0">
                <a:solidFill>
                  <a:srgbClr val="51158D"/>
                </a:solidFill>
                <a:latin typeface="Cambria" panose="02040503050406030204" pitchFamily="18" charset="0"/>
              </a:rPr>
              <a:t>здоровье</a:t>
            </a:r>
            <a:endParaRPr lang="ru-RU" sz="6800" dirty="0">
              <a:solidFill>
                <a:srgbClr val="51158D"/>
              </a:solidFill>
              <a:latin typeface="Cambria" panose="02040503050406030204" pitchFamily="18" charset="0"/>
            </a:endParaRPr>
          </a:p>
          <a:p>
            <a:pPr lvl="0"/>
            <a:r>
              <a:rPr lang="ru-RU" sz="6800" i="1" dirty="0">
                <a:solidFill>
                  <a:srgbClr val="51158D"/>
                </a:solidFill>
                <a:latin typeface="Cambria" panose="02040503050406030204" pitchFamily="18" charset="0"/>
              </a:rPr>
              <a:t>безопасность</a:t>
            </a:r>
            <a:endParaRPr lang="ru-RU" sz="6800" dirty="0">
              <a:solidFill>
                <a:srgbClr val="51158D"/>
              </a:solidFill>
              <a:latin typeface="Cambria" panose="02040503050406030204" pitchFamily="18" charset="0"/>
            </a:endParaRPr>
          </a:p>
          <a:p>
            <a:pPr lvl="0"/>
            <a:r>
              <a:rPr lang="ru-RU" sz="6800" i="1" dirty="0">
                <a:solidFill>
                  <a:srgbClr val="51158D"/>
                </a:solidFill>
                <a:latin typeface="Cambria" panose="02040503050406030204" pitchFamily="18" charset="0"/>
              </a:rPr>
              <a:t>социализация</a:t>
            </a:r>
            <a:endParaRPr lang="ru-RU" sz="6800" dirty="0">
              <a:solidFill>
                <a:srgbClr val="51158D"/>
              </a:solidFill>
              <a:latin typeface="Cambria" panose="02040503050406030204" pitchFamily="18" charset="0"/>
            </a:endParaRPr>
          </a:p>
          <a:p>
            <a:pPr lvl="0"/>
            <a:r>
              <a:rPr lang="ru-RU" sz="6800" i="1" dirty="0">
                <a:solidFill>
                  <a:srgbClr val="51158D"/>
                </a:solidFill>
                <a:latin typeface="Cambria" panose="02040503050406030204" pitchFamily="18" charset="0"/>
              </a:rPr>
              <a:t>труд</a:t>
            </a:r>
            <a:endParaRPr lang="ru-RU" sz="6800" dirty="0">
              <a:solidFill>
                <a:srgbClr val="51158D"/>
              </a:solidFill>
              <a:latin typeface="Cambria" panose="02040503050406030204" pitchFamily="18" charset="0"/>
            </a:endParaRPr>
          </a:p>
          <a:p>
            <a:pPr lvl="0"/>
            <a:r>
              <a:rPr lang="ru-RU" sz="6800" i="1" dirty="0">
                <a:solidFill>
                  <a:srgbClr val="51158D"/>
                </a:solidFill>
                <a:latin typeface="Cambria" panose="02040503050406030204" pitchFamily="18" charset="0"/>
              </a:rPr>
              <a:t>познание</a:t>
            </a:r>
            <a:endParaRPr lang="ru-RU" sz="6800" dirty="0">
              <a:solidFill>
                <a:srgbClr val="51158D"/>
              </a:solidFill>
              <a:latin typeface="Cambria" panose="02040503050406030204" pitchFamily="18" charset="0"/>
            </a:endParaRPr>
          </a:p>
          <a:p>
            <a:pPr lvl="0"/>
            <a:r>
              <a:rPr lang="ru-RU" sz="6800" i="1" dirty="0">
                <a:solidFill>
                  <a:srgbClr val="51158D"/>
                </a:solidFill>
                <a:latin typeface="Cambria" panose="02040503050406030204" pitchFamily="18" charset="0"/>
              </a:rPr>
              <a:t>коммуникация</a:t>
            </a:r>
            <a:endParaRPr lang="ru-RU" sz="6800" dirty="0">
              <a:solidFill>
                <a:srgbClr val="51158D"/>
              </a:solidFill>
              <a:latin typeface="Cambria" panose="02040503050406030204" pitchFamily="18" charset="0"/>
            </a:endParaRPr>
          </a:p>
          <a:p>
            <a:pPr lvl="0"/>
            <a:r>
              <a:rPr lang="ru-RU" sz="6800" i="1" dirty="0">
                <a:solidFill>
                  <a:srgbClr val="51158D"/>
                </a:solidFill>
                <a:latin typeface="Cambria" panose="02040503050406030204" pitchFamily="18" charset="0"/>
              </a:rPr>
              <a:t>чтение художественной литературы</a:t>
            </a:r>
            <a:endParaRPr lang="ru-RU" sz="6800" dirty="0">
              <a:solidFill>
                <a:srgbClr val="51158D"/>
              </a:solidFill>
              <a:latin typeface="Cambria" panose="02040503050406030204" pitchFamily="18" charset="0"/>
            </a:endParaRPr>
          </a:p>
          <a:p>
            <a:pPr lvl="0"/>
            <a:r>
              <a:rPr lang="ru-RU" sz="6800" i="1" dirty="0">
                <a:solidFill>
                  <a:srgbClr val="51158D"/>
                </a:solidFill>
                <a:latin typeface="Cambria" panose="02040503050406030204" pitchFamily="18" charset="0"/>
              </a:rPr>
              <a:t>художественное творчество</a:t>
            </a:r>
            <a:endParaRPr lang="ru-RU" sz="6800" dirty="0">
              <a:solidFill>
                <a:srgbClr val="51158D"/>
              </a:solidFill>
              <a:latin typeface="Cambria" panose="02040503050406030204" pitchFamily="18" charset="0"/>
            </a:endParaRPr>
          </a:p>
          <a:p>
            <a:pPr lvl="0"/>
            <a:r>
              <a:rPr lang="ru-RU" sz="6800" i="1" dirty="0">
                <a:solidFill>
                  <a:srgbClr val="51158D"/>
                </a:solidFill>
                <a:latin typeface="Cambria" panose="02040503050406030204" pitchFamily="18" charset="0"/>
              </a:rPr>
              <a:t>музыка</a:t>
            </a:r>
            <a:endParaRPr lang="ru-RU" sz="6800" dirty="0">
              <a:solidFill>
                <a:srgbClr val="51158D"/>
              </a:solidFill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9219" name="Picture 3" descr="C:\Users\1\Desktop\855462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6797">
            <a:off x="4578565" y="3192208"/>
            <a:ext cx="3386336" cy="22322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525774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5699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ru-RU" sz="2700" i="1" dirty="0" smtClean="0">
                <a:effectLst/>
              </a:rPr>
              <a:t/>
            </a:r>
            <a:br>
              <a:rPr lang="ru-RU" sz="2700" i="1" dirty="0" smtClean="0">
                <a:effectLst/>
              </a:rPr>
            </a:br>
            <a:r>
              <a:rPr lang="ru-RU" sz="2700" i="1" dirty="0">
                <a:effectLst/>
              </a:rPr>
              <a:t/>
            </a:r>
            <a:br>
              <a:rPr lang="ru-RU" sz="2700" i="1" dirty="0">
                <a:effectLst/>
              </a:rPr>
            </a:br>
            <a:r>
              <a:rPr lang="ru-RU" sz="2700" i="1" dirty="0" smtClean="0">
                <a:effectLst/>
              </a:rPr>
              <a:t>Основная </a:t>
            </a:r>
            <a:r>
              <a:rPr lang="ru-RU" sz="2700" i="1" dirty="0">
                <a:effectLst/>
              </a:rPr>
              <a:t>задача ДОУ: Охрана жизни и укрепления здоровья </a:t>
            </a:r>
            <a:r>
              <a:rPr lang="ru-RU" sz="2700" i="1" dirty="0" smtClean="0">
                <a:effectLst/>
              </a:rPr>
              <a:t>детей</a:t>
            </a: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4042792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200" i="1" dirty="0">
                <a:solidFill>
                  <a:srgbClr val="7030A0"/>
                </a:solidFill>
                <a:latin typeface="Cambria" panose="02040503050406030204" pitchFamily="18" charset="0"/>
              </a:rPr>
              <a:t>Для решения этой задачи разработаны и утверждены</a:t>
            </a:r>
            <a:r>
              <a:rPr lang="ru-RU" sz="2200" i="1" dirty="0" smtClean="0">
                <a:solidFill>
                  <a:srgbClr val="7030A0"/>
                </a:solidFill>
                <a:latin typeface="Cambria" panose="02040503050406030204" pitchFamily="18" charset="0"/>
              </a:rPr>
              <a:t>:</a:t>
            </a:r>
          </a:p>
          <a:p>
            <a:pPr marL="0" indent="0">
              <a:buNone/>
            </a:pPr>
            <a:endParaRPr lang="ru-RU" sz="1000" dirty="0">
              <a:solidFill>
                <a:srgbClr val="7030A0"/>
              </a:solidFill>
              <a:latin typeface="Cambria" panose="02040503050406030204" pitchFamily="18" charset="0"/>
            </a:endParaRPr>
          </a:p>
          <a:p>
            <a:pPr lvl="0"/>
            <a:r>
              <a:rPr lang="ru-RU" sz="2200" i="1" dirty="0">
                <a:solidFill>
                  <a:srgbClr val="7030A0"/>
                </a:solidFill>
                <a:latin typeface="Cambria" panose="02040503050406030204" pitchFamily="18" charset="0"/>
              </a:rPr>
              <a:t>Паспорт дорожной </a:t>
            </a:r>
            <a:r>
              <a:rPr lang="ru-RU" sz="2200" i="1" dirty="0" smtClean="0">
                <a:solidFill>
                  <a:srgbClr val="7030A0"/>
                </a:solidFill>
                <a:latin typeface="Cambria" panose="02040503050406030204" pitchFamily="18" charset="0"/>
              </a:rPr>
              <a:t>безопасности</a:t>
            </a:r>
          </a:p>
          <a:p>
            <a:pPr marL="0" lvl="0" indent="0">
              <a:buNone/>
            </a:pPr>
            <a:endParaRPr lang="ru-RU" sz="2200" dirty="0">
              <a:solidFill>
                <a:srgbClr val="7030A0"/>
              </a:solidFill>
              <a:latin typeface="Cambria" panose="02040503050406030204" pitchFamily="18" charset="0"/>
            </a:endParaRPr>
          </a:p>
          <a:p>
            <a:pPr lvl="0"/>
            <a:r>
              <a:rPr lang="ru-RU" sz="2200" i="1" dirty="0">
                <a:solidFill>
                  <a:srgbClr val="7030A0"/>
                </a:solidFill>
                <a:latin typeface="Cambria" panose="02040503050406030204" pitchFamily="18" charset="0"/>
              </a:rPr>
              <a:t>Паспорт антитеррористической </a:t>
            </a:r>
            <a:r>
              <a:rPr lang="ru-RU" sz="2200" i="1" dirty="0" smtClean="0">
                <a:solidFill>
                  <a:srgbClr val="7030A0"/>
                </a:solidFill>
                <a:latin typeface="Cambria" panose="02040503050406030204" pitchFamily="18" charset="0"/>
              </a:rPr>
              <a:t>защищённости</a:t>
            </a:r>
          </a:p>
          <a:p>
            <a:pPr marL="0" lvl="0" indent="0">
              <a:buNone/>
            </a:pPr>
            <a:endParaRPr lang="ru-RU" sz="2200" dirty="0">
              <a:solidFill>
                <a:srgbClr val="7030A0"/>
              </a:solidFill>
              <a:latin typeface="Cambria" panose="02040503050406030204" pitchFamily="18" charset="0"/>
            </a:endParaRPr>
          </a:p>
          <a:p>
            <a:pPr lvl="0"/>
            <a:r>
              <a:rPr lang="ru-RU" sz="2200" i="1" dirty="0">
                <a:solidFill>
                  <a:srgbClr val="7030A0"/>
                </a:solidFill>
                <a:latin typeface="Cambria" panose="02040503050406030204" pitchFamily="18" charset="0"/>
              </a:rPr>
              <a:t>Декларация пожарной </a:t>
            </a:r>
            <a:r>
              <a:rPr lang="ru-RU" sz="2200" i="1" dirty="0" smtClean="0">
                <a:solidFill>
                  <a:srgbClr val="7030A0"/>
                </a:solidFill>
                <a:latin typeface="Cambria" panose="02040503050406030204" pitchFamily="18" charset="0"/>
              </a:rPr>
              <a:t>безопасности</a:t>
            </a:r>
          </a:p>
          <a:p>
            <a:pPr marL="0" lvl="0" indent="0">
              <a:buNone/>
            </a:pPr>
            <a:endParaRPr lang="ru-RU" sz="2200" dirty="0">
              <a:solidFill>
                <a:srgbClr val="7030A0"/>
              </a:solidFill>
              <a:latin typeface="Cambria" panose="02040503050406030204" pitchFamily="18" charset="0"/>
            </a:endParaRPr>
          </a:p>
          <a:p>
            <a:pPr lvl="0"/>
            <a:r>
              <a:rPr lang="ru-RU" sz="2200" i="1" dirty="0">
                <a:solidFill>
                  <a:srgbClr val="7030A0"/>
                </a:solidFill>
                <a:latin typeface="Cambria" panose="02040503050406030204" pitchFamily="18" charset="0"/>
              </a:rPr>
              <a:t>План гражданской обороны</a:t>
            </a:r>
            <a:endParaRPr lang="ru-RU" sz="2200" dirty="0">
              <a:solidFill>
                <a:srgbClr val="7030A0"/>
              </a:solidFill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 descr="C:\Users\1\Desktop\20150220_104023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431" y="2178366"/>
            <a:ext cx="5004047" cy="29068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107320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>
            <a:noAutofit/>
          </a:bodyPr>
          <a:lstStyle/>
          <a:p>
            <a:pPr marL="0" indent="0">
              <a:lnSpc>
                <a:spcPct val="160000"/>
              </a:lnSpc>
              <a:buNone/>
            </a:pPr>
            <a:r>
              <a:rPr lang="ru-RU" sz="2400" i="1" dirty="0">
                <a:solidFill>
                  <a:srgbClr val="004F8A"/>
                </a:solidFill>
                <a:latin typeface="Cambria" panose="02040503050406030204" pitchFamily="18" charset="0"/>
              </a:rPr>
              <a:t>В детском саду ведётся постоянная работа   по безопасности жизни и здоровья детей, используются разные формы работы:</a:t>
            </a:r>
          </a:p>
          <a:p>
            <a:pPr lvl="0">
              <a:lnSpc>
                <a:spcPct val="150000"/>
              </a:lnSpc>
            </a:pPr>
            <a:r>
              <a:rPr lang="ru-RU" sz="2400" i="1" dirty="0">
                <a:solidFill>
                  <a:srgbClr val="004F8A"/>
                </a:solidFill>
                <a:latin typeface="Cambria" panose="02040503050406030204" pitchFamily="18" charset="0"/>
              </a:rPr>
              <a:t>занятия;</a:t>
            </a:r>
          </a:p>
          <a:p>
            <a:pPr lvl="0">
              <a:lnSpc>
                <a:spcPct val="150000"/>
              </a:lnSpc>
            </a:pPr>
            <a:r>
              <a:rPr lang="ru-RU" sz="2400" i="1" dirty="0">
                <a:solidFill>
                  <a:srgbClr val="004F8A"/>
                </a:solidFill>
                <a:latin typeface="Cambria" panose="02040503050406030204" pitchFamily="18" charset="0"/>
              </a:rPr>
              <a:t>беседы;</a:t>
            </a:r>
          </a:p>
          <a:p>
            <a:pPr lvl="0">
              <a:lnSpc>
                <a:spcPct val="150000"/>
              </a:lnSpc>
            </a:pPr>
            <a:r>
              <a:rPr lang="ru-RU" sz="2400" i="1" dirty="0">
                <a:solidFill>
                  <a:srgbClr val="004F8A"/>
                </a:solidFill>
                <a:latin typeface="Cambria" panose="02040503050406030204" pitchFamily="18" charset="0"/>
              </a:rPr>
              <a:t>конкурсы;</a:t>
            </a:r>
          </a:p>
          <a:p>
            <a:pPr lvl="0">
              <a:lnSpc>
                <a:spcPct val="150000"/>
              </a:lnSpc>
            </a:pPr>
            <a:r>
              <a:rPr lang="ru-RU" sz="2400" i="1" dirty="0">
                <a:solidFill>
                  <a:srgbClr val="004F8A"/>
                </a:solidFill>
                <a:latin typeface="Cambria" panose="02040503050406030204" pitchFamily="18" charset="0"/>
              </a:rPr>
              <a:t>развлечения </a:t>
            </a:r>
          </a:p>
          <a:p>
            <a:pPr lvl="0">
              <a:lnSpc>
                <a:spcPct val="150000"/>
              </a:lnSpc>
            </a:pPr>
            <a:r>
              <a:rPr lang="ru-RU" sz="2400" i="1" dirty="0">
                <a:solidFill>
                  <a:srgbClr val="004F8A"/>
                </a:solidFill>
                <a:latin typeface="Cambria" panose="02040503050406030204" pitchFamily="18" charset="0"/>
              </a:rPr>
              <a:t>родительские собрания с привлечением инспектора по пропаганде ПДД Прионежского района.</a:t>
            </a:r>
          </a:p>
        </p:txBody>
      </p:sp>
      <p:pic>
        <p:nvPicPr>
          <p:cNvPr id="10242" name="Picture 2" descr="C:\Users\1\Desktop\112115256_3085196_deti_10_mid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060848"/>
            <a:ext cx="3384376" cy="27363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989538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1\Desktop\фото для презентации\22-02-2015_16-22-58\DSC_02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5109743" cy="33843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" name="Рисунок 4" descr="C:\Users\мвидео\AppData\Local\Temp\Rar$DIa0.925\DSC_0267.JPG"/>
          <p:cNvPicPr/>
          <p:nvPr/>
        </p:nvPicPr>
        <p:blipFill rotWithShape="1">
          <a:blip r:embed="rId3" cstate="print"/>
          <a:srcRect l="7698" t="13885"/>
          <a:stretch/>
        </p:blipFill>
        <p:spPr bwMode="auto">
          <a:xfrm>
            <a:off x="3995936" y="3501008"/>
            <a:ext cx="5040560" cy="31417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292" name="Picture 4" descr="Папка 'Мои любимые картинки' - Светлана Александровна Пивень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009" y="3675530"/>
            <a:ext cx="2276872" cy="22768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  <a:extLst/>
        </p:spPr>
      </p:pic>
      <p:pic>
        <p:nvPicPr>
          <p:cNvPr id="12298" name="Picture 10" descr="Я буду милиционером Новосибирская открытая образовательная с…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115" t="8541" r="20060"/>
          <a:stretch/>
        </p:blipFill>
        <p:spPr bwMode="auto">
          <a:xfrm>
            <a:off x="5843641" y="1268760"/>
            <a:ext cx="1489166" cy="1882744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639919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1\Desktop\фото для презентации\22-02-2015_16-22-58\100_56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2443"/>
            <a:ext cx="4536504" cy="3429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SAM_7162.JPG"/>
          <p:cNvPicPr/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r="44819"/>
          <a:stretch>
            <a:fillRect/>
          </a:stretch>
        </p:blipFill>
        <p:spPr>
          <a:xfrm>
            <a:off x="5220072" y="116632"/>
            <a:ext cx="2303780" cy="31318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SAM_7172.JPG"/>
          <p:cNvPicPr/>
          <p:nvPr/>
        </p:nvPicPr>
        <p:blipFill>
          <a:blip r:embed="rId5" cstate="print"/>
          <a:srcRect l="9524" b="10582"/>
          <a:stretch>
            <a:fillRect/>
          </a:stretch>
        </p:blipFill>
        <p:spPr>
          <a:xfrm>
            <a:off x="539552" y="3874130"/>
            <a:ext cx="3528060" cy="26149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100_5686.JP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015935" y="3789040"/>
            <a:ext cx="3599815" cy="27000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848405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864096"/>
          </a:xfrm>
        </p:spPr>
        <p:txBody>
          <a:bodyPr>
            <a:normAutofit fontScale="90000"/>
          </a:bodyPr>
          <a:lstStyle/>
          <a:p>
            <a:pPr algn="l"/>
            <a:r>
              <a:rPr lang="ru-RU" sz="1800" i="1" dirty="0">
                <a:effectLst/>
              </a:rPr>
              <a:t> </a:t>
            </a:r>
            <a:r>
              <a:rPr lang="ru-RU" sz="1800" i="1" dirty="0" smtClean="0">
                <a:effectLst/>
              </a:rPr>
              <a:t/>
            </a:r>
            <a:br>
              <a:rPr lang="ru-RU" sz="1800" i="1" dirty="0" smtClean="0">
                <a:effectLst/>
              </a:rPr>
            </a:br>
            <a:r>
              <a:rPr lang="ru-RU" sz="1800" i="1" dirty="0">
                <a:effectLst/>
              </a:rPr>
              <a:t/>
            </a:r>
            <a:br>
              <a:rPr lang="ru-RU" sz="1800" i="1" dirty="0">
                <a:effectLst/>
              </a:rPr>
            </a:br>
            <a:r>
              <a:rPr lang="ru-RU" sz="1800" i="1" dirty="0" smtClean="0">
                <a:solidFill>
                  <a:srgbClr val="800000"/>
                </a:solidFill>
                <a:effectLst/>
                <a:latin typeface="Cambria" pitchFamily="18" charset="0"/>
              </a:rPr>
              <a:t>«… </a:t>
            </a:r>
            <a:r>
              <a:rPr lang="ru-RU" sz="1800" i="1" dirty="0">
                <a:solidFill>
                  <a:srgbClr val="800000"/>
                </a:solidFill>
                <a:effectLst/>
                <a:latin typeface="Cambria" pitchFamily="18" charset="0"/>
              </a:rPr>
              <a:t>Воспитывает всё: люди, вещи, явления, но, прежде всего – люди. </a:t>
            </a:r>
            <a:r>
              <a:rPr lang="ru-RU" sz="1800" i="1" dirty="0" smtClean="0">
                <a:solidFill>
                  <a:srgbClr val="800000"/>
                </a:solidFill>
                <a:effectLst/>
                <a:latin typeface="Cambria" pitchFamily="18" charset="0"/>
              </a:rPr>
              <a:t/>
            </a:r>
            <a:br>
              <a:rPr lang="ru-RU" sz="1800" i="1" dirty="0" smtClean="0">
                <a:solidFill>
                  <a:srgbClr val="800000"/>
                </a:solidFill>
                <a:effectLst/>
                <a:latin typeface="Cambria" pitchFamily="18" charset="0"/>
              </a:rPr>
            </a:br>
            <a:r>
              <a:rPr lang="ru-RU" sz="1800" i="1" dirty="0" smtClean="0">
                <a:solidFill>
                  <a:srgbClr val="800000"/>
                </a:solidFill>
                <a:effectLst/>
                <a:latin typeface="Cambria" pitchFamily="18" charset="0"/>
              </a:rPr>
              <a:t>Из </a:t>
            </a:r>
            <a:r>
              <a:rPr lang="ru-RU" sz="1800" i="1" dirty="0">
                <a:solidFill>
                  <a:srgbClr val="800000"/>
                </a:solidFill>
                <a:effectLst/>
                <a:latin typeface="Cambria" pitchFamily="18" charset="0"/>
              </a:rPr>
              <a:t>них на первом месте родители и </a:t>
            </a:r>
            <a:r>
              <a:rPr lang="ru-RU" sz="1800" i="1" dirty="0" smtClean="0">
                <a:solidFill>
                  <a:srgbClr val="800000"/>
                </a:solidFill>
                <a:effectLst/>
                <a:latin typeface="Cambria" pitchFamily="18" charset="0"/>
              </a:rPr>
              <a:t>педагоги …»            А.С</a:t>
            </a:r>
            <a:r>
              <a:rPr lang="ru-RU" sz="1800" i="1" dirty="0">
                <a:solidFill>
                  <a:srgbClr val="800000"/>
                </a:solidFill>
                <a:effectLst/>
                <a:latin typeface="Cambria" pitchFamily="18" charset="0"/>
              </a:rPr>
              <a:t>. Макаренко           </a:t>
            </a:r>
            <a:r>
              <a:rPr lang="ru-RU" sz="2000" i="1" dirty="0">
                <a:solidFill>
                  <a:srgbClr val="800000"/>
                </a:solidFill>
                <a:effectLst/>
                <a:latin typeface="Cambria" pitchFamily="18" charset="0"/>
              </a:rPr>
              <a:t>                                                     </a:t>
            </a:r>
            <a:r>
              <a:rPr lang="ru-RU" dirty="0">
                <a:solidFill>
                  <a:srgbClr val="800000"/>
                </a:solidFill>
                <a:effectLst/>
                <a:latin typeface="Cambria" pitchFamily="18" charset="0"/>
              </a:rPr>
              <a:t/>
            </a:r>
            <a:br>
              <a:rPr lang="ru-RU" dirty="0">
                <a:solidFill>
                  <a:srgbClr val="800000"/>
                </a:solidFill>
                <a:effectLst/>
                <a:latin typeface="Cambria" pitchFamily="18" charset="0"/>
              </a:rPr>
            </a:br>
            <a:endParaRPr lang="ru-RU" dirty="0">
              <a:solidFill>
                <a:srgbClr val="800000"/>
              </a:solidFill>
              <a:latin typeface="Cambria" pitchFamily="18" charset="0"/>
            </a:endParaRPr>
          </a:p>
        </p:txBody>
      </p:sp>
      <p:sp>
        <p:nvSpPr>
          <p:cNvPr id="9" name="Объект 8"/>
          <p:cNvSpPr>
            <a:spLocks noGrp="1"/>
          </p:cNvSpPr>
          <p:nvPr>
            <p:ph sz="half" idx="2"/>
          </p:nvPr>
        </p:nvSpPr>
        <p:spPr>
          <a:xfrm>
            <a:off x="971600" y="2060848"/>
            <a:ext cx="6984776" cy="2664296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ru-RU" sz="500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ru-RU" i="1" dirty="0">
                <a:solidFill>
                  <a:srgbClr val="800000"/>
                </a:solidFill>
                <a:latin typeface="Cambria" pitchFamily="18" charset="0"/>
                <a:cs typeface="Arial" panose="020B0604020202020204" pitchFamily="34" charset="0"/>
              </a:rPr>
              <a:t>Руководство ДОУ </a:t>
            </a:r>
            <a:r>
              <a:rPr lang="ru-RU" i="1" dirty="0" smtClean="0">
                <a:solidFill>
                  <a:srgbClr val="800000"/>
                </a:solidFill>
                <a:latin typeface="Cambria" pitchFamily="18" charset="0"/>
                <a:cs typeface="Arial" panose="020B0604020202020204" pitchFamily="34" charset="0"/>
              </a:rPr>
              <a:t>осуществляется</a:t>
            </a:r>
          </a:p>
          <a:p>
            <a:pPr marL="0" indent="0" algn="ctr">
              <a:buNone/>
            </a:pPr>
            <a:r>
              <a:rPr lang="ru-RU" i="1" dirty="0" smtClean="0">
                <a:solidFill>
                  <a:srgbClr val="800000"/>
                </a:solidFill>
                <a:latin typeface="Cambria" pitchFamily="18" charset="0"/>
                <a:cs typeface="Arial" panose="020B0604020202020204" pitchFamily="34" charset="0"/>
              </a:rPr>
              <a:t> </a:t>
            </a:r>
            <a:r>
              <a:rPr lang="ru-RU" i="1" dirty="0">
                <a:solidFill>
                  <a:srgbClr val="800000"/>
                </a:solidFill>
                <a:latin typeface="Cambria" pitchFamily="18" charset="0"/>
                <a:cs typeface="Arial" panose="020B0604020202020204" pitchFamily="34" charset="0"/>
              </a:rPr>
              <a:t>в </a:t>
            </a:r>
            <a:r>
              <a:rPr lang="ru-RU" i="1" dirty="0" smtClean="0">
                <a:solidFill>
                  <a:srgbClr val="800000"/>
                </a:solidFill>
                <a:latin typeface="Cambria" pitchFamily="18" charset="0"/>
                <a:cs typeface="Arial" panose="020B0604020202020204" pitchFamily="34" charset="0"/>
              </a:rPr>
              <a:t>соответствии с  </a:t>
            </a:r>
            <a:r>
              <a:rPr lang="ru-RU" i="1" dirty="0">
                <a:solidFill>
                  <a:srgbClr val="800000"/>
                </a:solidFill>
                <a:latin typeface="Cambria" pitchFamily="18" charset="0"/>
                <a:cs typeface="Arial" panose="020B0604020202020204" pitchFamily="34" charset="0"/>
              </a:rPr>
              <a:t>Уставом  МДОУ  и Лицензии на  право  </a:t>
            </a:r>
            <a:r>
              <a:rPr lang="ru-RU" i="1" dirty="0" smtClean="0">
                <a:solidFill>
                  <a:srgbClr val="800000"/>
                </a:solidFill>
                <a:latin typeface="Cambria" pitchFamily="18" charset="0"/>
                <a:cs typeface="Arial" panose="020B0604020202020204" pitchFamily="34" charset="0"/>
              </a:rPr>
              <a:t>ведения </a:t>
            </a:r>
            <a:r>
              <a:rPr lang="ru-RU" i="1" dirty="0">
                <a:solidFill>
                  <a:srgbClr val="800000"/>
                </a:solidFill>
                <a:latin typeface="Cambria" pitchFamily="18" charset="0"/>
                <a:cs typeface="Arial" panose="020B0604020202020204" pitchFamily="34" charset="0"/>
              </a:rPr>
              <a:t>образовательной деятельности </a:t>
            </a:r>
            <a:endParaRPr lang="ru-RU" i="1" dirty="0" smtClean="0">
              <a:solidFill>
                <a:srgbClr val="800000"/>
              </a:solidFill>
              <a:latin typeface="Cambria" pitchFamily="18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ru-RU" i="1" dirty="0" smtClean="0">
                <a:solidFill>
                  <a:srgbClr val="800000"/>
                </a:solidFill>
                <a:latin typeface="Cambria" pitchFamily="18" charset="0"/>
                <a:cs typeface="Arial" panose="020B0604020202020204" pitchFamily="34" charset="0"/>
              </a:rPr>
              <a:t>№ </a:t>
            </a:r>
            <a:r>
              <a:rPr lang="ru-RU" i="1" dirty="0">
                <a:solidFill>
                  <a:srgbClr val="800000"/>
                </a:solidFill>
                <a:latin typeface="Cambria" pitchFamily="18" charset="0"/>
                <a:cs typeface="Arial" panose="020B0604020202020204" pitchFamily="34" charset="0"/>
              </a:rPr>
              <a:t>2309 от 12 мая 2014 года. </a:t>
            </a:r>
            <a:endParaRPr lang="ru-RU" dirty="0">
              <a:solidFill>
                <a:srgbClr val="800000"/>
              </a:solidFill>
              <a:latin typeface="Cambria" pitchFamily="18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ru-RU" dirty="0">
              <a:solidFill>
                <a:srgbClr val="800000"/>
              </a:solidFill>
              <a:latin typeface="Cambria" pitchFamily="18" charset="0"/>
              <a:cs typeface="Arial" panose="020B0604020202020204" pitchFamily="34" charset="0"/>
            </a:endParaRPr>
          </a:p>
          <a:p>
            <a:endParaRPr lang="ru-RU" sz="1300" dirty="0"/>
          </a:p>
        </p:txBody>
      </p:sp>
      <p:pic>
        <p:nvPicPr>
          <p:cNvPr id="26626" name="Picture 2" descr="http://blestiashky.narod.ru/1/06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124744"/>
            <a:ext cx="6120680" cy="864096"/>
          </a:xfrm>
          <a:prstGeom prst="rect">
            <a:avLst/>
          </a:prstGeom>
          <a:noFill/>
        </p:spPr>
      </p:pic>
      <p:pic>
        <p:nvPicPr>
          <p:cNvPr id="8" name="Picture 2" descr="http://blestiashky.narod.ru/1/06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4941168"/>
            <a:ext cx="6120680" cy="8640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707414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>
            <a:normAutofit fontScale="47500" lnSpcReduction="20000"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ru-RU" i="1" dirty="0"/>
              <a:t> </a:t>
            </a:r>
            <a:r>
              <a:rPr lang="ru-RU" sz="3600" i="1" dirty="0">
                <a:solidFill>
                  <a:srgbClr val="004F8A"/>
                </a:solidFill>
              </a:rPr>
              <a:t>Анализируя состояние здоровья детей, мы отметили, что при поступлении в дошкольное учреждение, с каждым годом увеличивается количество детей с ослабленным здоровьем (хронические заболевания).  Поэтому вопросы заболеваемости постоянно выносятся на совещаниях при заведующей, педсоветах и родительских собраниях, куда входят следующие вопросы:</a:t>
            </a:r>
            <a:endParaRPr lang="ru-RU" sz="3600" dirty="0">
              <a:solidFill>
                <a:srgbClr val="004F8A"/>
              </a:solidFill>
            </a:endParaRPr>
          </a:p>
          <a:p>
            <a:pPr lvl="0">
              <a:lnSpc>
                <a:spcPct val="170000"/>
              </a:lnSpc>
            </a:pPr>
            <a:r>
              <a:rPr lang="ru-RU" sz="3600" i="1" dirty="0">
                <a:solidFill>
                  <a:srgbClr val="004F8A"/>
                </a:solidFill>
              </a:rPr>
              <a:t>адаптация вновь прибывших детей;</a:t>
            </a:r>
            <a:endParaRPr lang="ru-RU" sz="3600" dirty="0">
              <a:solidFill>
                <a:srgbClr val="004F8A"/>
              </a:solidFill>
            </a:endParaRPr>
          </a:p>
          <a:p>
            <a:pPr lvl="0">
              <a:lnSpc>
                <a:spcPct val="170000"/>
              </a:lnSpc>
            </a:pPr>
            <a:r>
              <a:rPr lang="ru-RU" sz="3600" i="1" dirty="0">
                <a:solidFill>
                  <a:srgbClr val="004F8A"/>
                </a:solidFill>
              </a:rPr>
              <a:t>профилактика простудных заболеваний;</a:t>
            </a:r>
            <a:endParaRPr lang="ru-RU" sz="3600" dirty="0">
              <a:solidFill>
                <a:srgbClr val="004F8A"/>
              </a:solidFill>
            </a:endParaRPr>
          </a:p>
          <a:p>
            <a:pPr lvl="0">
              <a:lnSpc>
                <a:spcPct val="170000"/>
              </a:lnSpc>
            </a:pPr>
            <a:r>
              <a:rPr lang="ru-RU" sz="3600" i="1" dirty="0">
                <a:solidFill>
                  <a:srgbClr val="004F8A"/>
                </a:solidFill>
              </a:rPr>
              <a:t>профилактика плоскостопия;</a:t>
            </a:r>
            <a:endParaRPr lang="ru-RU" sz="3600" dirty="0">
              <a:solidFill>
                <a:srgbClr val="004F8A"/>
              </a:solidFill>
            </a:endParaRPr>
          </a:p>
          <a:p>
            <a:pPr lvl="0">
              <a:lnSpc>
                <a:spcPct val="170000"/>
              </a:lnSpc>
            </a:pPr>
            <a:r>
              <a:rPr lang="ru-RU" sz="3600" i="1" dirty="0">
                <a:solidFill>
                  <a:srgbClr val="004F8A"/>
                </a:solidFill>
              </a:rPr>
              <a:t>закаливание;</a:t>
            </a:r>
            <a:endParaRPr lang="ru-RU" sz="3600" dirty="0">
              <a:solidFill>
                <a:srgbClr val="004F8A"/>
              </a:solidFill>
            </a:endParaRPr>
          </a:p>
          <a:p>
            <a:pPr lvl="0">
              <a:lnSpc>
                <a:spcPct val="170000"/>
              </a:lnSpc>
            </a:pPr>
            <a:r>
              <a:rPr lang="ru-RU" sz="3600" i="1" dirty="0">
                <a:solidFill>
                  <a:srgbClr val="004F8A"/>
                </a:solidFill>
              </a:rPr>
              <a:t>соблюдения режима дня;</a:t>
            </a:r>
            <a:endParaRPr lang="ru-RU" sz="3600" dirty="0">
              <a:solidFill>
                <a:srgbClr val="004F8A"/>
              </a:solidFill>
            </a:endParaRPr>
          </a:p>
          <a:p>
            <a:pPr lvl="0">
              <a:lnSpc>
                <a:spcPct val="170000"/>
              </a:lnSpc>
            </a:pPr>
            <a:r>
              <a:rPr lang="ru-RU" sz="3600" i="1" dirty="0">
                <a:solidFill>
                  <a:srgbClr val="004F8A"/>
                </a:solidFill>
              </a:rPr>
              <a:t>выполнение норм питания;</a:t>
            </a:r>
            <a:endParaRPr lang="ru-RU" sz="3600" dirty="0">
              <a:solidFill>
                <a:srgbClr val="004F8A"/>
              </a:solidFill>
            </a:endParaRPr>
          </a:p>
          <a:p>
            <a:pPr lvl="0">
              <a:lnSpc>
                <a:spcPct val="170000"/>
              </a:lnSpc>
            </a:pPr>
            <a:r>
              <a:rPr lang="ru-RU" sz="3600" i="1" dirty="0">
                <a:solidFill>
                  <a:srgbClr val="004F8A"/>
                </a:solidFill>
              </a:rPr>
              <a:t>витаминизация третьего блюда.</a:t>
            </a:r>
            <a:endParaRPr lang="ru-RU" sz="3600" dirty="0">
              <a:solidFill>
                <a:srgbClr val="004F8A"/>
              </a:solidFill>
            </a:endParaRPr>
          </a:p>
        </p:txBody>
      </p:sp>
      <p:pic>
        <p:nvPicPr>
          <p:cNvPr id="13315" name="Picture 3" descr="C:\Users\1\Desktop\doctor_measuring_boy__a_hc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863" y="3555014"/>
            <a:ext cx="3020441" cy="299171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1\Desktop\pomelo02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636912"/>
            <a:ext cx="1800200" cy="16561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448361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648072"/>
          </a:xfrm>
        </p:spPr>
        <p:txBody>
          <a:bodyPr>
            <a:noAutofit/>
          </a:bodyPr>
          <a:lstStyle/>
          <a:p>
            <a:r>
              <a:rPr lang="ru-RU" sz="2800" i="1" dirty="0" smtClean="0">
                <a:effectLst/>
                <a:latin typeface="Cambria" panose="02040503050406030204" pitchFamily="18" charset="0"/>
              </a:rPr>
              <a:t/>
            </a:r>
            <a:br>
              <a:rPr lang="ru-RU" sz="2800" i="1" dirty="0" smtClean="0">
                <a:effectLst/>
                <a:latin typeface="Cambria" panose="02040503050406030204" pitchFamily="18" charset="0"/>
              </a:rPr>
            </a:br>
            <a:r>
              <a:rPr lang="ru-RU" sz="2400" i="1" dirty="0" smtClean="0">
                <a:effectLst/>
                <a:latin typeface="Cambria" panose="02040503050406030204" pitchFamily="18" charset="0"/>
              </a:rPr>
              <a:t>Число </a:t>
            </a:r>
            <a:r>
              <a:rPr lang="ru-RU" sz="2400" i="1" dirty="0">
                <a:effectLst/>
                <a:latin typeface="Cambria" panose="02040503050406030204" pitchFamily="18" charset="0"/>
              </a:rPr>
              <a:t>пропусков на одного ребенка по болезни</a:t>
            </a:r>
            <a:br>
              <a:rPr lang="ru-RU" sz="2400" i="1" dirty="0">
                <a:effectLst/>
                <a:latin typeface="Cambria" panose="02040503050406030204" pitchFamily="18" charset="0"/>
              </a:rPr>
            </a:br>
            <a:r>
              <a:rPr lang="ru-RU" sz="2800" i="1" dirty="0">
                <a:effectLst/>
                <a:latin typeface="Cambria" panose="02040503050406030204" pitchFamily="18" charset="0"/>
              </a:rPr>
              <a:t> </a:t>
            </a:r>
            <a:br>
              <a:rPr lang="ru-RU" sz="2800" i="1" dirty="0">
                <a:effectLst/>
                <a:latin typeface="Cambria" panose="02040503050406030204" pitchFamily="18" charset="0"/>
              </a:rPr>
            </a:br>
            <a:endParaRPr lang="ru-RU" sz="2800" i="1" dirty="0">
              <a:latin typeface="Cambria" panose="02040503050406030204" pitchFamily="18" charset="0"/>
            </a:endParaRPr>
          </a:p>
        </p:txBody>
      </p:sp>
      <p:pic>
        <p:nvPicPr>
          <p:cNvPr id="4" name="Picture 2" descr="C:\Users\1\Desktop\92509975_0_5d540_65f4eb85_orig.jpg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844824"/>
            <a:ext cx="2736304" cy="35283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="" xmlns:p14="http://schemas.microsoft.com/office/powerpoint/2010/main" val="3978409735"/>
              </p:ext>
            </p:extLst>
          </p:nvPr>
        </p:nvGraphicFramePr>
        <p:xfrm>
          <a:off x="539552" y="1052736"/>
          <a:ext cx="4896544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338" name="Picture 2" descr="C:\Users\1\Desktop\Doctor_checkup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005064"/>
            <a:ext cx="2148086" cy="26136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294772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476672"/>
            <a:ext cx="8229600" cy="5112568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ru-RU" sz="7200" i="1" dirty="0">
                <a:solidFill>
                  <a:srgbClr val="004F8A"/>
                </a:solidFill>
              </a:rPr>
              <a:t>Важным показателем результатов нашей работы является подготовка детей к школе. Наш детский сад работает в тесном сотрудничестве с </a:t>
            </a:r>
            <a:r>
              <a:rPr lang="ru-RU" sz="7200" i="1" dirty="0">
                <a:solidFill>
                  <a:schemeClr val="accent6">
                    <a:lumMod val="50000"/>
                  </a:schemeClr>
                </a:solidFill>
              </a:rPr>
              <a:t>Нововилговской средней школой</a:t>
            </a:r>
            <a:r>
              <a:rPr lang="ru-RU" sz="7200" i="1" dirty="0">
                <a:solidFill>
                  <a:srgbClr val="004F8A"/>
                </a:solidFill>
              </a:rPr>
              <a:t>, где учатся наши воспитанники.  </a:t>
            </a:r>
            <a:endParaRPr lang="ru-RU" sz="7200" dirty="0">
              <a:solidFill>
                <a:srgbClr val="004F8A"/>
              </a:solidFill>
            </a:endParaRPr>
          </a:p>
          <a:p>
            <a:pPr marL="0" indent="0">
              <a:lnSpc>
                <a:spcPct val="170000"/>
              </a:lnSpc>
              <a:buNone/>
            </a:pPr>
            <a:r>
              <a:rPr lang="ru-RU" sz="7200" i="1" dirty="0">
                <a:solidFill>
                  <a:srgbClr val="004F8A"/>
                </a:solidFill>
              </a:rPr>
              <a:t>По результатам отслеживания успехов и результатов учёбы детей в школе можно сделать следующие выводы:</a:t>
            </a:r>
            <a:endParaRPr lang="ru-RU" sz="7200" dirty="0">
              <a:solidFill>
                <a:srgbClr val="004F8A"/>
              </a:solidFill>
            </a:endParaRPr>
          </a:p>
          <a:p>
            <a:pPr lvl="0">
              <a:lnSpc>
                <a:spcPct val="170000"/>
              </a:lnSpc>
            </a:pPr>
            <a:r>
              <a:rPr lang="ru-RU" sz="7200" i="1" dirty="0">
                <a:solidFill>
                  <a:srgbClr val="004F8A"/>
                </a:solidFill>
              </a:rPr>
              <a:t>у детей сформированы навыки учебной деятельности</a:t>
            </a:r>
            <a:endParaRPr lang="ru-RU" sz="7200" dirty="0">
              <a:solidFill>
                <a:srgbClr val="004F8A"/>
              </a:solidFill>
            </a:endParaRPr>
          </a:p>
          <a:p>
            <a:pPr lvl="0">
              <a:lnSpc>
                <a:spcPct val="170000"/>
              </a:lnSpc>
            </a:pPr>
            <a:r>
              <a:rPr lang="ru-RU" sz="7200" i="1" dirty="0">
                <a:solidFill>
                  <a:srgbClr val="004F8A"/>
                </a:solidFill>
              </a:rPr>
              <a:t>имеется большой потенциал интеллектуальных и организаторских способностей;</a:t>
            </a:r>
            <a:endParaRPr lang="ru-RU" sz="7200" dirty="0">
              <a:solidFill>
                <a:srgbClr val="004F8A"/>
              </a:solidFill>
            </a:endParaRPr>
          </a:p>
          <a:p>
            <a:pPr lvl="0">
              <a:lnSpc>
                <a:spcPct val="170000"/>
              </a:lnSpc>
            </a:pPr>
            <a:r>
              <a:rPr lang="ru-RU" sz="7200" i="1" dirty="0">
                <a:solidFill>
                  <a:srgbClr val="004F8A"/>
                </a:solidFill>
              </a:rPr>
              <a:t>дети приучены к классно урочной системе, учебным требованиям;</a:t>
            </a:r>
            <a:endParaRPr lang="ru-RU" sz="7200" dirty="0">
              <a:solidFill>
                <a:srgbClr val="004F8A"/>
              </a:solidFill>
            </a:endParaRPr>
          </a:p>
          <a:p>
            <a:pPr lvl="0">
              <a:lnSpc>
                <a:spcPct val="170000"/>
              </a:lnSpc>
            </a:pPr>
            <a:r>
              <a:rPr lang="ru-RU" sz="7200" i="1" dirty="0">
                <a:solidFill>
                  <a:srgbClr val="004F8A"/>
                </a:solidFill>
              </a:rPr>
              <a:t>дети владеют учебными знаниями в соответствии с программой;</a:t>
            </a:r>
            <a:endParaRPr lang="ru-RU" sz="7200" dirty="0">
              <a:solidFill>
                <a:srgbClr val="004F8A"/>
              </a:solidFill>
            </a:endParaRPr>
          </a:p>
          <a:p>
            <a:pPr lvl="0">
              <a:lnSpc>
                <a:spcPct val="170000"/>
              </a:lnSpc>
            </a:pPr>
            <a:r>
              <a:rPr lang="ru-RU" sz="7200" i="1" dirty="0">
                <a:solidFill>
                  <a:srgbClr val="004F8A"/>
                </a:solidFill>
              </a:rPr>
              <a:t>адаптация детей к школе проходит в короткие сроки</a:t>
            </a:r>
            <a:r>
              <a:rPr lang="ru-RU" sz="7200" dirty="0">
                <a:solidFill>
                  <a:srgbClr val="004F8A"/>
                </a:solidFill>
              </a:rPr>
              <a:t>.</a:t>
            </a:r>
          </a:p>
          <a:p>
            <a:pPr marL="0" indent="0">
              <a:lnSpc>
                <a:spcPct val="170000"/>
              </a:lnSpc>
              <a:buNone/>
            </a:pPr>
            <a:endParaRPr lang="ru-RU" sz="6200" dirty="0"/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190839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548679"/>
            <a:ext cx="8229600" cy="864097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2400" i="1" dirty="0">
                <a:solidFill>
                  <a:srgbClr val="FF0000"/>
                </a:solidFill>
                <a:latin typeface="Cambria" panose="02040503050406030204" pitchFamily="18" charset="0"/>
              </a:rPr>
              <a:t>Уровень общей психологической готовности </a:t>
            </a:r>
            <a:endParaRPr lang="ru-RU" sz="2400" i="1" dirty="0" smtClean="0">
              <a:solidFill>
                <a:srgbClr val="FF0000"/>
              </a:solidFill>
              <a:latin typeface="Cambria" panose="02040503050406030204" pitchFamily="18" charset="0"/>
            </a:endParaRPr>
          </a:p>
          <a:p>
            <a:pPr marL="0" indent="0" algn="ctr">
              <a:buNone/>
            </a:pPr>
            <a:r>
              <a:rPr lang="ru-RU" sz="2400" i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детей </a:t>
            </a:r>
            <a:r>
              <a:rPr lang="ru-RU" sz="2400" i="1" dirty="0">
                <a:solidFill>
                  <a:srgbClr val="FF0000"/>
                </a:solidFill>
                <a:latin typeface="Cambria" panose="02040503050406030204" pitchFamily="18" charset="0"/>
              </a:rPr>
              <a:t>к школе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260" t="39107" r="21346" b="15893"/>
          <a:stretch/>
        </p:blipFill>
        <p:spPr bwMode="auto">
          <a:xfrm>
            <a:off x="537280" y="1484784"/>
            <a:ext cx="8208912" cy="4451798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043487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36004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ru-RU" sz="2400" i="1" dirty="0">
                <a:effectLst/>
                <a:latin typeface="Cambria" panose="02040503050406030204" pitchFamily="18" charset="0"/>
              </a:rPr>
              <a:t> Внедрение ФГОС в нашем детском саду</a:t>
            </a:r>
            <a:endParaRPr lang="ru-RU" sz="2400" dirty="0">
              <a:latin typeface="Cambria" panose="0204050305040603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764704"/>
            <a:ext cx="8856984" cy="5976664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sz="6400" i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С</a:t>
            </a:r>
            <a:r>
              <a:rPr lang="ru-RU" sz="6400" i="1" dirty="0">
                <a:solidFill>
                  <a:srgbClr val="002060"/>
                </a:solidFill>
                <a:latin typeface="Cambria" panose="02040503050406030204" pitchFamily="18" charset="0"/>
              </a:rPr>
              <a:t> 01 сентября 2013 года в Российской Федерации дошкольное образование впервые стало официально признанным полноценным уровнем непрерывного общего образования. Вместе со вступлением в силу нового закона «Об образовании РФ», для всех дошкольных учреждений стал актуален </a:t>
            </a:r>
            <a:r>
              <a:rPr lang="ru-RU" sz="6400" i="1" u="sng" dirty="0">
                <a:solidFill>
                  <a:srgbClr val="002060"/>
                </a:solidFill>
                <a:latin typeface="Cambria" panose="02040503050406030204" pitchFamily="18" charset="0"/>
                <a:hlinkClick r:id="rId2"/>
              </a:rPr>
              <a:t>ФГОС дошкольного образования</a:t>
            </a:r>
            <a:r>
              <a:rPr lang="ru-RU" sz="6400" i="1" dirty="0">
                <a:solidFill>
                  <a:srgbClr val="002060"/>
                </a:solidFill>
                <a:latin typeface="Cambria" panose="02040503050406030204" pitchFamily="18" charset="0"/>
              </a:rPr>
              <a:t> — федеральный государственный стандарт</a:t>
            </a:r>
            <a:r>
              <a:rPr lang="ru-RU" sz="6400" i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.</a:t>
            </a:r>
          </a:p>
          <a:p>
            <a:pPr marL="0" indent="0">
              <a:buNone/>
            </a:pPr>
            <a:endParaRPr lang="ru-RU" dirty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ru-RU" sz="6400" i="1" dirty="0">
                <a:solidFill>
                  <a:srgbClr val="002060"/>
                </a:solidFill>
                <a:latin typeface="Cambria" panose="02040503050406030204" pitchFamily="18" charset="0"/>
              </a:rPr>
              <a:t>Для внедрения в нашем детском саду  ФГОС, разработаны и введены в действие следующие документы:</a:t>
            </a:r>
            <a:endParaRPr lang="ru-RU" sz="6400" dirty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r>
              <a:rPr lang="ru-RU" sz="6400" i="1" dirty="0">
                <a:solidFill>
                  <a:srgbClr val="002060"/>
                </a:solidFill>
                <a:latin typeface="Cambria" panose="02040503050406030204" pitchFamily="18" charset="0"/>
              </a:rPr>
              <a:t>1. Приказ "Об организационных мероприятиях по введению Федерального государственного образовательного стандарта дошкольного образования в МДОУ детский сад  №6 «Светлячок» п. Новая </a:t>
            </a:r>
            <a:r>
              <a:rPr lang="ru-RU" sz="6400" i="1" dirty="0" err="1">
                <a:solidFill>
                  <a:srgbClr val="002060"/>
                </a:solidFill>
                <a:latin typeface="Cambria" panose="02040503050406030204" pitchFamily="18" charset="0"/>
              </a:rPr>
              <a:t>Вилга</a:t>
            </a:r>
            <a:r>
              <a:rPr lang="ru-RU" sz="6400" i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";</a:t>
            </a:r>
          </a:p>
          <a:p>
            <a:pPr marL="0" indent="0">
              <a:buNone/>
            </a:pPr>
            <a:endParaRPr lang="ru-RU" dirty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r>
              <a:rPr lang="ru-RU" sz="6400" i="1" dirty="0">
                <a:solidFill>
                  <a:srgbClr val="002060"/>
                </a:solidFill>
                <a:latin typeface="Cambria" panose="02040503050406030204" pitchFamily="18" charset="0"/>
              </a:rPr>
              <a:t>2. Приказ "О создании рабочей группы по внедрению ФГОС ДО в МДОУ детский сад  №6 «Светлячок» п. Новая </a:t>
            </a:r>
            <a:r>
              <a:rPr lang="ru-RU" sz="6400" i="1" dirty="0" err="1">
                <a:solidFill>
                  <a:srgbClr val="002060"/>
                </a:solidFill>
                <a:latin typeface="Cambria" panose="02040503050406030204" pitchFamily="18" charset="0"/>
              </a:rPr>
              <a:t>Вилга</a:t>
            </a:r>
            <a:r>
              <a:rPr lang="ru-RU" sz="6400" i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";</a:t>
            </a:r>
          </a:p>
          <a:p>
            <a:pPr marL="0" indent="0">
              <a:buNone/>
            </a:pPr>
            <a:endParaRPr lang="ru-RU" dirty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r>
              <a:rPr lang="ru-RU" sz="6400" i="1" dirty="0">
                <a:solidFill>
                  <a:srgbClr val="002060"/>
                </a:solidFill>
                <a:latin typeface="Cambria" panose="02040503050406030204" pitchFamily="18" charset="0"/>
              </a:rPr>
              <a:t>3. Разработана Дорожная карта по введению Федерального государственного образовательного стандарта дошкольного образования (ФГОС ДО) МДОУ детский сад № 6 "Светлячок" п. Новая </a:t>
            </a:r>
            <a:r>
              <a:rPr lang="ru-RU" sz="6400" i="1" dirty="0" err="1" smtClean="0">
                <a:solidFill>
                  <a:srgbClr val="002060"/>
                </a:solidFill>
                <a:latin typeface="Cambria" panose="02040503050406030204" pitchFamily="18" charset="0"/>
              </a:rPr>
              <a:t>Вилга</a:t>
            </a:r>
            <a:r>
              <a:rPr lang="ru-RU" sz="6400" i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;</a:t>
            </a:r>
          </a:p>
          <a:p>
            <a:pPr marL="0" indent="0">
              <a:buNone/>
            </a:pPr>
            <a:endParaRPr lang="ru-RU" dirty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r>
              <a:rPr lang="ru-RU" sz="6400" i="1" dirty="0">
                <a:solidFill>
                  <a:srgbClr val="002060"/>
                </a:solidFill>
                <a:latin typeface="Cambria" panose="02040503050406030204" pitchFamily="18" charset="0"/>
              </a:rPr>
              <a:t>4.Составлен план-график сопровождения введения федерального государственного образовательного стандарта дошкольного образования с 01.09.2014 г. по 31.12.2016 г</a:t>
            </a:r>
            <a:r>
              <a:rPr lang="ru-RU" sz="6400" i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.;</a:t>
            </a:r>
          </a:p>
          <a:p>
            <a:pPr marL="0" indent="0">
              <a:buNone/>
            </a:pPr>
            <a:endParaRPr lang="ru-RU" dirty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r>
              <a:rPr lang="ru-RU" sz="6400" i="1" dirty="0">
                <a:solidFill>
                  <a:srgbClr val="002060"/>
                </a:solidFill>
                <a:latin typeface="Cambria" panose="02040503050406030204" pitchFamily="18" charset="0"/>
              </a:rPr>
              <a:t>5. Разработаны должностные инструкции сотрудников в соответствии с ФГОС</a:t>
            </a:r>
            <a:r>
              <a:rPr lang="ru-RU" sz="6400" i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.</a:t>
            </a:r>
          </a:p>
          <a:p>
            <a:pPr marL="0" indent="0">
              <a:buNone/>
            </a:pPr>
            <a:endParaRPr lang="ru-RU" dirty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r>
              <a:rPr lang="ru-RU" sz="6400" i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6.Заполняется </a:t>
            </a:r>
            <a:r>
              <a:rPr lang="ru-RU" sz="6400" i="1" dirty="0">
                <a:solidFill>
                  <a:srgbClr val="002060"/>
                </a:solidFill>
                <a:latin typeface="Cambria" panose="02040503050406030204" pitchFamily="18" charset="0"/>
              </a:rPr>
              <a:t>карта </a:t>
            </a:r>
            <a:r>
              <a:rPr lang="ru-RU" sz="6400" i="1" dirty="0" err="1">
                <a:solidFill>
                  <a:srgbClr val="002060"/>
                </a:solidFill>
                <a:latin typeface="Cambria" panose="02040503050406030204" pitchFamily="18" charset="0"/>
              </a:rPr>
              <a:t>самообследования</a:t>
            </a:r>
            <a:r>
              <a:rPr lang="ru-RU" sz="6400" i="1" dirty="0">
                <a:solidFill>
                  <a:srgbClr val="002060"/>
                </a:solidFill>
                <a:latin typeface="Cambria" panose="02040503050406030204" pitchFamily="18" charset="0"/>
              </a:rPr>
              <a:t>  готовности   детского сада   к введению ФГОС</a:t>
            </a:r>
            <a:r>
              <a:rPr lang="ru-RU" sz="6400" i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.</a:t>
            </a:r>
          </a:p>
          <a:p>
            <a:pPr marL="0" indent="0">
              <a:buNone/>
            </a:pPr>
            <a:endParaRPr lang="ru-RU" sz="2400" dirty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r>
              <a:rPr lang="ru-RU" sz="6400" i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7</a:t>
            </a:r>
            <a:r>
              <a:rPr lang="ru-RU" sz="6400" i="1" dirty="0">
                <a:solidFill>
                  <a:srgbClr val="002060"/>
                </a:solidFill>
                <a:latin typeface="Cambria" panose="02040503050406030204" pitchFamily="18" charset="0"/>
              </a:rPr>
              <a:t>. Начата  работа по написанию новой образовательной программы в соответствии с ФГОС.</a:t>
            </a:r>
            <a:endParaRPr lang="ru-RU" sz="6400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06787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64807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ru-RU" sz="2000" i="1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</a:rPr>
              <a:t> Партнерство образовательного </a:t>
            </a:r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</a:rPr>
              <a:t>учреждения</a:t>
            </a:r>
            <a:endParaRPr lang="ru-RU" sz="2000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/>
          </a:bodyPr>
          <a:lstStyle/>
          <a:p>
            <a:pPr fontAlgn="base"/>
            <a:r>
              <a:rPr lang="ru-RU" sz="2000" i="1" dirty="0">
                <a:solidFill>
                  <a:srgbClr val="002060"/>
                </a:solidFill>
              </a:rPr>
              <a:t> Важнейшей целью преобразований в ДОУ, является создание условий для максимального удовлетворения запросов родителей наших воспитанников. Большинство детей воспитывается в полных семьях. Растёт доля родителей с высшим образованием, соответственно увеличиваются запросы и требования родителей к качеству образовательных услуг, предлагаемых детям</a:t>
            </a:r>
            <a:r>
              <a:rPr lang="ru-RU" sz="2000" i="1" dirty="0" smtClean="0">
                <a:solidFill>
                  <a:srgbClr val="002060"/>
                </a:solidFill>
              </a:rPr>
              <a:t>.</a:t>
            </a:r>
          </a:p>
          <a:p>
            <a:pPr marL="0" indent="0" fontAlgn="base">
              <a:buNone/>
            </a:pPr>
            <a:endParaRPr lang="ru-RU" sz="800" dirty="0">
              <a:solidFill>
                <a:srgbClr val="002060"/>
              </a:solidFill>
            </a:endParaRPr>
          </a:p>
          <a:p>
            <a:pPr fontAlgn="base"/>
            <a:r>
              <a:rPr lang="ru-RU" sz="2000" i="1" dirty="0">
                <a:solidFill>
                  <a:srgbClr val="002060"/>
                </a:solidFill>
              </a:rPr>
              <a:t>  Работа с семьёй в ДОУ проводится с целью  сделать родителей активными участниками образовательного процесса, включать их в жизнь детского сада, ориентировать их на партнёрские взаимоотношения</a:t>
            </a:r>
            <a:r>
              <a:rPr lang="ru-RU" sz="2000" i="1" dirty="0" smtClean="0">
                <a:solidFill>
                  <a:srgbClr val="002060"/>
                </a:solidFill>
              </a:rPr>
              <a:t>.</a:t>
            </a:r>
          </a:p>
          <a:p>
            <a:pPr marL="0" indent="0" fontAlgn="base">
              <a:buNone/>
            </a:pPr>
            <a:endParaRPr lang="ru-RU" sz="800" dirty="0">
              <a:solidFill>
                <a:srgbClr val="002060"/>
              </a:solidFill>
            </a:endParaRPr>
          </a:p>
          <a:p>
            <a:pPr fontAlgn="base"/>
            <a:r>
              <a:rPr lang="ru-RU" sz="2000" i="1" dirty="0">
                <a:solidFill>
                  <a:srgbClr val="E42424"/>
                </a:solidFill>
              </a:rPr>
              <a:t> Наши родители активные участники в проведении родительских собраний, досугов, соревнований и конкурсов.</a:t>
            </a:r>
            <a:endParaRPr lang="ru-RU" sz="2000" dirty="0">
              <a:solidFill>
                <a:srgbClr val="E42424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02699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1\Pictures\Picasa\Коллажи\22-02-2015_16-22-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2" y="225022"/>
            <a:ext cx="5335364" cy="32012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фигуры из снега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92" y="3429000"/>
            <a:ext cx="5284470" cy="30333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7" name="Picture 3" descr="C:\Users\1\Desktop\2417410-58f2c62358271f6a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1350" y="2132856"/>
            <a:ext cx="3024336" cy="38164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C:\Users\1\Desktop\fotoalibom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21688"/>
            <a:ext cx="3071614" cy="17951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071482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C:\Users\1\Desktop\20141020_113051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5256584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1\Desktop\видео нг1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573016"/>
            <a:ext cx="5040560" cy="3284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0" name="Picture 2" descr="C:\Users\1\Desktop\1773471000ee568d8253344a15b6cff5bd86b50326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268760"/>
            <a:ext cx="2081808" cy="20818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1\Desktop\1773471000ee568d8253344a15b6cff5bd86b50326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933056"/>
            <a:ext cx="2081808" cy="20818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1\Desktop\fotoalibom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906" y="116630"/>
            <a:ext cx="2711574" cy="17523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619444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940966"/>
          </a:xfrm>
        </p:spPr>
        <p:txBody>
          <a:bodyPr>
            <a:normAutofit/>
          </a:bodyPr>
          <a:lstStyle/>
          <a:p>
            <a:r>
              <a:rPr lang="ru-RU" sz="2000" i="1" dirty="0">
                <a:effectLst/>
                <a:latin typeface="Cambria" panose="02040503050406030204" pitchFamily="18" charset="0"/>
              </a:rPr>
              <a:t>Наши родители  активные участники  в развитии материально-технической базы</a:t>
            </a:r>
            <a:endParaRPr lang="ru-RU" sz="2000" i="1" dirty="0">
              <a:latin typeface="Cambria" panose="02040503050406030204" pitchFamily="18" charset="0"/>
            </a:endParaRPr>
          </a:p>
        </p:txBody>
      </p:sp>
      <p:pic>
        <p:nvPicPr>
          <p:cNvPr id="4" name="Объект 3" descr="C:\Users\1\Desktop\2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54034"/>
            <a:ext cx="2975849" cy="22397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1\Desktop\3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268760"/>
            <a:ext cx="2808312" cy="2151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1\Desktop\1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59" t="23474" r="9615" b="1"/>
          <a:stretch/>
        </p:blipFill>
        <p:spPr bwMode="auto">
          <a:xfrm>
            <a:off x="899592" y="3575231"/>
            <a:ext cx="4153242" cy="28891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8437" name="Picture 5" descr="Мини-кухня &quot;МК-2&quot;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575231"/>
            <a:ext cx="3312368" cy="28891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244621"/>
            <a:ext cx="2088232" cy="23306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894133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274638"/>
            <a:ext cx="6336704" cy="1143000"/>
          </a:xfrm>
        </p:spPr>
        <p:txBody>
          <a:bodyPr>
            <a:normAutofit/>
          </a:bodyPr>
          <a:lstStyle/>
          <a:p>
            <a:r>
              <a:rPr lang="ru-RU" sz="2400" i="1" dirty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Партнерство образовательного учреждения</a:t>
            </a:r>
            <a:endParaRPr lang="ru-RU" sz="2400" dirty="0">
              <a:solidFill>
                <a:srgbClr val="0070C0"/>
              </a:solidFill>
            </a:endParaRPr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 cstate="print"/>
          <a:srcRect l="13463" t="28232" r="59019" b="30526"/>
          <a:stretch/>
        </p:blipFill>
        <p:spPr bwMode="auto">
          <a:xfrm>
            <a:off x="1043608" y="1340768"/>
            <a:ext cx="6984776" cy="46085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  <p:extLst>
      <p:ext uri="{BB962C8B-B14F-4D97-AF65-F5344CB8AC3E}">
        <p14:creationId xmlns="" xmlns:p14="http://schemas.microsoft.com/office/powerpoint/2010/main" val="3027216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696899" y="3458145"/>
            <a:ext cx="5486400" cy="805806"/>
          </a:xfr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pPr algn="ctr"/>
            <a:r>
              <a:rPr lang="ru-RU" i="1" dirty="0" smtClean="0">
                <a:latin typeface="Cambria" panose="02040503050406030204" pitchFamily="18" charset="0"/>
              </a:rPr>
              <a:t/>
            </a:r>
            <a:br>
              <a:rPr lang="ru-RU" i="1" dirty="0" smtClean="0">
                <a:latin typeface="Cambria" panose="02040503050406030204" pitchFamily="18" charset="0"/>
              </a:rPr>
            </a:br>
            <a:r>
              <a:rPr lang="ru-RU" i="1" dirty="0">
                <a:latin typeface="Cambria" panose="02040503050406030204" pitchFamily="18" charset="0"/>
              </a:rPr>
              <a:t/>
            </a:r>
            <a:br>
              <a:rPr lang="ru-RU" i="1" dirty="0">
                <a:latin typeface="Cambria" panose="02040503050406030204" pitchFamily="18" charset="0"/>
              </a:rPr>
            </a:br>
            <a:r>
              <a:rPr lang="ru-RU" i="1" dirty="0" smtClean="0">
                <a:latin typeface="Cambria" panose="02040503050406030204" pitchFamily="18" charset="0"/>
              </a:rPr>
              <a:t/>
            </a:r>
            <a:br>
              <a:rPr lang="ru-RU" i="1" dirty="0" smtClean="0">
                <a:latin typeface="Cambria" panose="02040503050406030204" pitchFamily="18" charset="0"/>
              </a:rPr>
            </a:br>
            <a:r>
              <a:rPr lang="ru-RU" i="1" dirty="0">
                <a:latin typeface="Cambria" panose="02040503050406030204" pitchFamily="18" charset="0"/>
              </a:rPr>
              <a:t/>
            </a:r>
            <a:br>
              <a:rPr lang="ru-RU" i="1" dirty="0">
                <a:latin typeface="Cambria" panose="02040503050406030204" pitchFamily="18" charset="0"/>
              </a:rPr>
            </a:br>
            <a:r>
              <a:rPr lang="ru-RU" i="1" dirty="0" smtClean="0">
                <a:latin typeface="Cambria" panose="02040503050406030204" pitchFamily="18" charset="0"/>
              </a:rPr>
              <a:t/>
            </a:r>
            <a:br>
              <a:rPr lang="ru-RU" i="1" dirty="0" smtClean="0">
                <a:latin typeface="Cambria" panose="02040503050406030204" pitchFamily="18" charset="0"/>
              </a:rPr>
            </a:br>
            <a:r>
              <a:rPr lang="ru-RU" i="1" dirty="0">
                <a:latin typeface="Cambria" panose="02040503050406030204" pitchFamily="18" charset="0"/>
              </a:rPr>
              <a:t/>
            </a:r>
            <a:br>
              <a:rPr lang="ru-RU" i="1" dirty="0">
                <a:latin typeface="Cambria" panose="02040503050406030204" pitchFamily="18" charset="0"/>
              </a:rPr>
            </a:br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/>
            </a:r>
            <a:br>
              <a:rPr lang="ru-RU" i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</a:br>
            <a:r>
              <a:rPr lang="ru-RU" sz="2400" i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Общие сведения о МДОУ</a:t>
            </a:r>
            <a:r>
              <a:rPr lang="ru-RU" sz="2400" i="1" dirty="0" smtClean="0">
                <a:latin typeface="Cambria" panose="02040503050406030204" pitchFamily="18" charset="0"/>
              </a:rPr>
              <a:t/>
            </a:r>
            <a:br>
              <a:rPr lang="ru-RU" sz="2400" i="1" dirty="0" smtClean="0">
                <a:latin typeface="Cambria" panose="02040503050406030204" pitchFamily="18" charset="0"/>
              </a:rPr>
            </a:br>
            <a:endParaRPr lang="ru-RU" sz="2400" i="1" dirty="0">
              <a:latin typeface="Cambria" panose="02040503050406030204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395536" y="3861048"/>
            <a:ext cx="8424936" cy="2808312"/>
          </a:xfrm>
          <a:effectLst>
            <a:glow rad="63500">
              <a:schemeClr val="accent1">
                <a:satMod val="175000"/>
                <a:alpha val="40000"/>
              </a:schemeClr>
            </a:glow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>
            <a:noAutofit/>
          </a:bodyPr>
          <a:lstStyle/>
          <a:p>
            <a:r>
              <a:rPr lang="ru-RU" sz="1600" dirty="0"/>
              <a:t> </a:t>
            </a:r>
          </a:p>
          <a:p>
            <a:pPr>
              <a:lnSpc>
                <a:spcPct val="170000"/>
              </a:lnSpc>
            </a:pPr>
            <a:endParaRPr lang="ru-RU" sz="1600" i="1" dirty="0" smtClean="0">
              <a:solidFill>
                <a:srgbClr val="51158D"/>
              </a:solidFill>
              <a:latin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600" i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Наше </a:t>
            </a:r>
            <a:r>
              <a:rPr lang="ru-RU" sz="1600" i="1" dirty="0">
                <a:solidFill>
                  <a:srgbClr val="002060"/>
                </a:solidFill>
                <a:latin typeface="Cambria" panose="02040503050406030204" pitchFamily="18" charset="0"/>
              </a:rPr>
              <a:t>учреждение начало свою работу в феврале 1978 года.</a:t>
            </a:r>
            <a:endParaRPr lang="ru-RU" sz="1600" dirty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600" i="1" dirty="0">
                <a:solidFill>
                  <a:srgbClr val="002060"/>
                </a:solidFill>
                <a:latin typeface="Cambria" panose="02040503050406030204" pitchFamily="18" charset="0"/>
              </a:rPr>
              <a:t>Учредитель – Администрация Прионежского муниципального района.</a:t>
            </a:r>
            <a:endParaRPr lang="ru-RU" sz="1600" dirty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600" i="1" dirty="0">
                <a:solidFill>
                  <a:srgbClr val="002060"/>
                </a:solidFill>
                <a:latin typeface="Cambria" panose="02040503050406030204" pitchFamily="18" charset="0"/>
              </a:rPr>
              <a:t>Детский сад размещён  в типовом двухэтажном здании:</a:t>
            </a:r>
            <a:endParaRPr lang="ru-RU" sz="1600" dirty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600" i="1" dirty="0">
                <a:solidFill>
                  <a:srgbClr val="002060"/>
                </a:solidFill>
                <a:latin typeface="Cambria" panose="02040503050406030204" pitchFamily="18" charset="0"/>
              </a:rPr>
              <a:t>Проектная мощность -6 групп на 114 мест</a:t>
            </a:r>
            <a:endParaRPr lang="ru-RU" sz="1600" dirty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600" i="1" dirty="0">
                <a:solidFill>
                  <a:srgbClr val="002060"/>
                </a:solidFill>
                <a:latin typeface="Cambria" panose="02040503050406030204" pitchFamily="18" charset="0"/>
              </a:rPr>
              <a:t>Имеет все виды благоустройства (теплоснабжение, водоснабжение и водоотведение)</a:t>
            </a:r>
            <a:endParaRPr lang="ru-RU" sz="1600" dirty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pPr>
              <a:lnSpc>
                <a:spcPct val="170000"/>
              </a:lnSpc>
            </a:pPr>
            <a:r>
              <a:rPr lang="ru-RU" sz="1600" dirty="0">
                <a:solidFill>
                  <a:srgbClr val="51158D"/>
                </a:solidFill>
                <a:latin typeface="Cambria" panose="02040503050406030204" pitchFamily="18" charset="0"/>
              </a:rPr>
              <a:t> </a:t>
            </a:r>
          </a:p>
          <a:p>
            <a:endParaRPr lang="ru-RU" sz="1600" dirty="0">
              <a:solidFill>
                <a:srgbClr val="004F8A"/>
              </a:solidFill>
              <a:latin typeface="Cambria" panose="02040503050406030204" pitchFamily="18" charset="0"/>
            </a:endParaRPr>
          </a:p>
          <a:p>
            <a:endParaRPr lang="ru-RU" sz="1600" dirty="0">
              <a:latin typeface="Cambria" panose="02040503050406030204" pitchFamily="18" charset="0"/>
            </a:endParaRPr>
          </a:p>
        </p:txBody>
      </p:sp>
      <p:pic>
        <p:nvPicPr>
          <p:cNvPr id="9" name="Рисунок 8" descr="http://nvsvetlyachok.ucoz.ru/56.jpg"/>
          <p:cNvPicPr>
            <a:picLocks noGrp="1"/>
          </p:cNvPicPr>
          <p:nvPr>
            <p:ph type="pic" idx="1"/>
          </p:nvPr>
        </p:nvPicPr>
        <p:blipFill>
          <a:blip r:embed="rId2" cstate="print"/>
          <a:srcRect t="10837" b="10837"/>
          <a:stretch>
            <a:fillRect/>
          </a:stretch>
        </p:blipFill>
        <p:spPr bwMode="auto">
          <a:xfrm>
            <a:off x="1907704" y="0"/>
            <a:ext cx="5184576" cy="3384376"/>
          </a:xfrm>
          <a:prstGeom prst="rect">
            <a:avLst/>
          </a:prstGeom>
          <a:ln>
            <a:solidFill>
              <a:schemeClr val="accent6"/>
            </a:solidFill>
          </a:ln>
          <a:effectLst>
            <a:glow rad="317500">
              <a:schemeClr val="accent6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2050" name="Picture 2" descr="C:\Users\1\Desktop\0a2ec3ec1fbd56378d0a2adee48922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41915" y="1446171"/>
            <a:ext cx="3096344" cy="5812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345323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/>
          <a:lstStyle/>
          <a:p>
            <a:r>
              <a:rPr lang="ru-RU" sz="2400" i="1" dirty="0">
                <a:solidFill>
                  <a:srgbClr val="7030A0"/>
                </a:solidFill>
                <a:latin typeface="Cambria" panose="02040503050406030204" pitchFamily="18" charset="0"/>
              </a:rPr>
              <a:t>В 2011 году в ДОУ создан сайт детского сада </a:t>
            </a:r>
            <a:r>
              <a:rPr lang="ru-RU" sz="2400" i="1" u="sng" dirty="0">
                <a:solidFill>
                  <a:srgbClr val="7030A0"/>
                </a:solidFill>
                <a:latin typeface="Cambria" panose="02040503050406030204" pitchFamily="18" charset="0"/>
                <a:hlinkClick r:id="rId2"/>
              </a:rPr>
              <a:t>http://nvsvetlyachok.ucoz.ru/</a:t>
            </a:r>
            <a:r>
              <a:rPr lang="ru-RU" sz="2400" i="1" dirty="0">
                <a:solidFill>
                  <a:srgbClr val="7030A0"/>
                </a:solidFill>
                <a:latin typeface="Cambria" panose="02040503050406030204" pitchFamily="18" charset="0"/>
              </a:rPr>
              <a:t>, где можно ознакомиться со всей интересующейся информацией о деятельности детского сада.</a:t>
            </a:r>
          </a:p>
          <a:p>
            <a:pPr marL="0" indent="0">
              <a:buNone/>
            </a:pPr>
            <a:endParaRPr lang="ru-RU" sz="2400" i="1" dirty="0">
              <a:solidFill>
                <a:srgbClr val="7030A0"/>
              </a:solidFill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ru-RU" i="1" dirty="0"/>
          </a:p>
        </p:txBody>
      </p:sp>
      <p:pic>
        <p:nvPicPr>
          <p:cNvPr id="4" name="Рисунок 3"/>
          <p:cNvPicPr/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r="13252"/>
          <a:stretch>
            <a:fillRect/>
          </a:stretch>
        </p:blipFill>
        <p:spPr bwMode="auto">
          <a:xfrm>
            <a:off x="395536" y="2204864"/>
            <a:ext cx="6158597" cy="39604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458" name="Picture 2" descr="C:\Users\1\Desktop\photodl_19053.jpg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643" y="3068960"/>
            <a:ext cx="1979712" cy="14039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992517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57606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ru-RU" sz="2800" i="1" dirty="0">
                <a:effectLst/>
              </a:rPr>
              <a:t>Наши проблемы и планы на будующее:</a:t>
            </a:r>
            <a:r>
              <a:rPr lang="ru-RU" sz="2800" dirty="0">
                <a:effectLst/>
              </a:rPr>
              <a:t/>
            </a:r>
            <a:br>
              <a:rPr lang="ru-RU" sz="2800" dirty="0">
                <a:effectLst/>
              </a:rPr>
            </a:b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124744"/>
            <a:ext cx="8229600" cy="4525963"/>
          </a:xfrm>
        </p:spPr>
        <p:txBody>
          <a:bodyPr>
            <a:normAutofit/>
          </a:bodyPr>
          <a:lstStyle/>
          <a:p>
            <a:pPr lvl="0">
              <a:lnSpc>
                <a:spcPct val="150000"/>
              </a:lnSpc>
              <a:buFont typeface="+mj-lt"/>
              <a:buAutoNum type="arabicPeriod"/>
            </a:pPr>
            <a:r>
              <a:rPr lang="ru-RU" sz="1800" i="1" dirty="0">
                <a:solidFill>
                  <a:srgbClr val="51158D"/>
                </a:solidFill>
                <a:latin typeface="Cambria" panose="02040503050406030204" pitchFamily="18" charset="0"/>
              </a:rPr>
              <a:t>Замена окон.</a:t>
            </a:r>
          </a:p>
          <a:p>
            <a:pPr lvl="0">
              <a:lnSpc>
                <a:spcPct val="150000"/>
              </a:lnSpc>
              <a:buFont typeface="+mj-lt"/>
              <a:buAutoNum type="arabicPeriod"/>
            </a:pPr>
            <a:r>
              <a:rPr lang="ru-RU" sz="1800" i="1" dirty="0">
                <a:solidFill>
                  <a:srgbClr val="51158D"/>
                </a:solidFill>
                <a:latin typeface="Cambria" panose="02040503050406030204" pitchFamily="18" charset="0"/>
              </a:rPr>
              <a:t>Замена входных дверей  и дверных коробок  (2) повального помещения.</a:t>
            </a:r>
          </a:p>
          <a:p>
            <a:pPr lvl="0">
              <a:lnSpc>
                <a:spcPct val="150000"/>
              </a:lnSpc>
              <a:buFont typeface="+mj-lt"/>
              <a:buAutoNum type="arabicPeriod"/>
            </a:pPr>
            <a:r>
              <a:rPr lang="ru-RU" sz="1800" i="1" dirty="0" smtClean="0">
                <a:solidFill>
                  <a:srgbClr val="51158D"/>
                </a:solidFill>
                <a:latin typeface="Cambria" panose="02040503050406030204" pitchFamily="18" charset="0"/>
              </a:rPr>
              <a:t>Восстановление </a:t>
            </a:r>
            <a:r>
              <a:rPr lang="ru-RU" sz="1800" i="1" dirty="0">
                <a:solidFill>
                  <a:srgbClr val="51158D"/>
                </a:solidFill>
                <a:latin typeface="Cambria" panose="02040503050406030204" pitchFamily="18" charset="0"/>
              </a:rPr>
              <a:t>душевых поддонов в туалетных 4-х групп.</a:t>
            </a:r>
          </a:p>
          <a:p>
            <a:pPr lvl="0">
              <a:lnSpc>
                <a:spcPct val="150000"/>
              </a:lnSpc>
              <a:buFont typeface="+mj-lt"/>
              <a:buAutoNum type="arabicPeriod"/>
            </a:pPr>
            <a:r>
              <a:rPr lang="ru-RU" sz="1800" i="1" dirty="0">
                <a:solidFill>
                  <a:srgbClr val="51158D"/>
                </a:solidFill>
                <a:latin typeface="Cambria" panose="02040503050406030204" pitchFamily="18" charset="0"/>
              </a:rPr>
              <a:t>Ремонт вытяжки на пищеблоке.</a:t>
            </a:r>
          </a:p>
          <a:p>
            <a:pPr lvl="0">
              <a:lnSpc>
                <a:spcPct val="150000"/>
              </a:lnSpc>
              <a:buFont typeface="+mj-lt"/>
              <a:buAutoNum type="arabicPeriod"/>
            </a:pPr>
            <a:r>
              <a:rPr lang="ru-RU" sz="1800" i="1" dirty="0">
                <a:solidFill>
                  <a:srgbClr val="51158D"/>
                </a:solidFill>
                <a:latin typeface="Cambria" panose="02040503050406030204" pitchFamily="18" charset="0"/>
              </a:rPr>
              <a:t>Приобретение сушильного шкафа для сушки верхней одежды и обуви.</a:t>
            </a:r>
          </a:p>
          <a:p>
            <a:pPr lvl="0">
              <a:lnSpc>
                <a:spcPct val="150000"/>
              </a:lnSpc>
              <a:buFont typeface="+mj-lt"/>
              <a:buAutoNum type="arabicPeriod"/>
            </a:pPr>
            <a:r>
              <a:rPr lang="ru-RU" sz="1800" i="1" dirty="0">
                <a:solidFill>
                  <a:srgbClr val="51158D"/>
                </a:solidFill>
                <a:latin typeface="Cambria" panose="02040503050406030204" pitchFamily="18" charset="0"/>
              </a:rPr>
              <a:t>Замена труб   в подвальном помещении</a:t>
            </a:r>
            <a:r>
              <a:rPr lang="ru-RU" sz="1800" i="1" dirty="0" smtClean="0">
                <a:solidFill>
                  <a:srgbClr val="51158D"/>
                </a:solidFill>
                <a:latin typeface="Cambria" panose="02040503050406030204" pitchFamily="18" charset="0"/>
              </a:rPr>
              <a:t>.</a:t>
            </a:r>
            <a:endParaRPr lang="ru-RU" sz="1800" i="1" dirty="0">
              <a:solidFill>
                <a:srgbClr val="51158D"/>
              </a:solidFill>
              <a:latin typeface="Cambria" panose="02040503050406030204" pitchFamily="18" charset="0"/>
            </a:endParaRPr>
          </a:p>
          <a:p>
            <a:pPr lvl="0">
              <a:lnSpc>
                <a:spcPct val="150000"/>
              </a:lnSpc>
              <a:buFont typeface="+mj-lt"/>
              <a:buAutoNum type="arabicPeriod"/>
            </a:pPr>
            <a:r>
              <a:rPr lang="ru-RU" sz="1800" i="1" dirty="0">
                <a:solidFill>
                  <a:srgbClr val="51158D"/>
                </a:solidFill>
                <a:latin typeface="Cambria" panose="02040503050406030204" pitchFamily="18" charset="0"/>
              </a:rPr>
              <a:t>Приобретение стульчиков</a:t>
            </a:r>
            <a:r>
              <a:rPr lang="ru-RU" sz="1800" i="1" dirty="0" smtClean="0">
                <a:solidFill>
                  <a:srgbClr val="51158D"/>
                </a:solidFill>
                <a:latin typeface="Cambria" panose="02040503050406030204" pitchFamily="18" charset="0"/>
              </a:rPr>
              <a:t>.</a:t>
            </a:r>
            <a:endParaRPr lang="ru-RU" sz="1800" i="1" dirty="0">
              <a:solidFill>
                <a:srgbClr val="51158D"/>
              </a:solidFill>
              <a:latin typeface="Cambria" panose="020405030504060302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ru-RU" sz="1800" i="1" dirty="0">
              <a:solidFill>
                <a:srgbClr val="51158D"/>
              </a:solidFill>
              <a:latin typeface="Cambria" panose="02040503050406030204" pitchFamily="18" charset="0"/>
            </a:endParaRPr>
          </a:p>
          <a:p>
            <a:endParaRPr lang="ru-RU" dirty="0"/>
          </a:p>
        </p:txBody>
      </p:sp>
      <p:pic>
        <p:nvPicPr>
          <p:cNvPr id="20482" name="Picture 2" descr="C:\Users\1\Desktop\Fotolia_21891698_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149080"/>
            <a:ext cx="1427662" cy="15635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15826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1\Desktop\23521251_22715474_22265327_11015504_awelkom33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04664"/>
            <a:ext cx="2381250" cy="16561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C:\Users\1\Desktop\a.jpe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276872"/>
            <a:ext cx="4040188" cy="27813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бъект 6"/>
          <p:cNvSpPr>
            <a:spLocks noGrp="1"/>
          </p:cNvSpPr>
          <p:nvPr>
            <p:ph sz="quarter" idx="4"/>
          </p:nvPr>
        </p:nvSpPr>
        <p:spPr>
          <a:xfrm>
            <a:off x="4139952" y="188640"/>
            <a:ext cx="4536504" cy="612068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i="1" dirty="0">
                <a:solidFill>
                  <a:srgbClr val="E42424"/>
                </a:solidFill>
                <a:latin typeface="Cambria" panose="02040503050406030204" pitchFamily="18" charset="0"/>
              </a:rPr>
              <a:t>Наши координаты</a:t>
            </a:r>
            <a:r>
              <a:rPr lang="ru-RU" sz="3200" i="1" dirty="0" smtClean="0">
                <a:solidFill>
                  <a:srgbClr val="E42424"/>
                </a:solidFill>
                <a:latin typeface="Cambria" panose="02040503050406030204" pitchFamily="18" charset="0"/>
              </a:rPr>
              <a:t>:</a:t>
            </a:r>
          </a:p>
          <a:p>
            <a:pPr marL="0" indent="0" algn="ctr">
              <a:buNone/>
            </a:pPr>
            <a:endParaRPr lang="ru-RU" sz="800" dirty="0">
              <a:solidFill>
                <a:srgbClr val="E42424"/>
              </a:solidFill>
              <a:latin typeface="Cambria" panose="02040503050406030204" pitchFamily="18" charset="0"/>
            </a:endParaRPr>
          </a:p>
          <a:p>
            <a:pPr marL="0" indent="0" algn="ctr">
              <a:buNone/>
            </a:pPr>
            <a:r>
              <a:rPr lang="ru-RU" i="1" dirty="0">
                <a:solidFill>
                  <a:srgbClr val="002060"/>
                </a:solidFill>
                <a:latin typeface="Cambria" panose="02040503050406030204" pitchFamily="18" charset="0"/>
              </a:rPr>
              <a:t>Адрес: 185506, Республика Карелия, </a:t>
            </a:r>
            <a:r>
              <a:rPr lang="ru-RU" i="1" dirty="0" err="1">
                <a:solidFill>
                  <a:srgbClr val="002060"/>
                </a:solidFill>
                <a:latin typeface="Cambria" panose="02040503050406030204" pitchFamily="18" charset="0"/>
              </a:rPr>
              <a:t>Прионежский</a:t>
            </a:r>
            <a:r>
              <a:rPr lang="ru-RU" i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ru-RU" i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район,</a:t>
            </a: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ru-RU" i="1" dirty="0" err="1" smtClean="0">
                <a:solidFill>
                  <a:srgbClr val="002060"/>
                </a:solidFill>
                <a:latin typeface="Cambria" panose="02040503050406030204" pitchFamily="18" charset="0"/>
              </a:rPr>
              <a:t>п.Новая</a:t>
            </a:r>
            <a:r>
              <a:rPr lang="ru-RU" i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ru-RU" i="1" dirty="0" err="1">
                <a:solidFill>
                  <a:srgbClr val="002060"/>
                </a:solidFill>
                <a:latin typeface="Cambria" panose="02040503050406030204" pitchFamily="18" charset="0"/>
              </a:rPr>
              <a:t>Вилга</a:t>
            </a:r>
            <a:r>
              <a:rPr lang="ru-RU" i="1" dirty="0">
                <a:solidFill>
                  <a:srgbClr val="002060"/>
                </a:solidFill>
                <a:latin typeface="Cambria" panose="02040503050406030204" pitchFamily="18" charset="0"/>
              </a:rPr>
              <a:t>, </a:t>
            </a:r>
            <a:r>
              <a:rPr lang="ru-RU" i="1" dirty="0" err="1">
                <a:solidFill>
                  <a:srgbClr val="002060"/>
                </a:solidFill>
                <a:latin typeface="Cambria" panose="02040503050406030204" pitchFamily="18" charset="0"/>
              </a:rPr>
              <a:t>Нововилговское</a:t>
            </a:r>
            <a:r>
              <a:rPr lang="ru-RU" i="1" dirty="0">
                <a:solidFill>
                  <a:srgbClr val="002060"/>
                </a:solidFill>
                <a:latin typeface="Cambria" panose="02040503050406030204" pitchFamily="18" charset="0"/>
              </a:rPr>
              <a:t> шоссе, д.13</a:t>
            </a:r>
            <a:endParaRPr lang="ru-RU" dirty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pPr marL="0" indent="0" algn="ctr">
              <a:buNone/>
            </a:pPr>
            <a:r>
              <a:rPr lang="ru-RU" i="1" dirty="0">
                <a:solidFill>
                  <a:srgbClr val="002060"/>
                </a:solidFill>
                <a:latin typeface="Cambria" panose="02040503050406030204" pitchFamily="18" charset="0"/>
              </a:rPr>
              <a:t>Тел.:(8142)78-68-88</a:t>
            </a:r>
            <a:endParaRPr lang="ru-RU" dirty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pPr marL="0" indent="0" algn="ctr">
              <a:buNone/>
            </a:pPr>
            <a:r>
              <a:rPr lang="ru-RU" i="1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Email</a:t>
            </a:r>
            <a:r>
              <a:rPr lang="ru-RU" i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:</a:t>
            </a:r>
            <a:r>
              <a:rPr lang="ru-RU" i="1" dirty="0">
                <a:solidFill>
                  <a:srgbClr val="FF0000"/>
                </a:solidFill>
                <a:latin typeface="Cambria" panose="02040503050406030204" pitchFamily="18" charset="0"/>
              </a:rPr>
              <a:t> </a:t>
            </a:r>
            <a:r>
              <a:rPr lang="ru-RU" i="1" u="sng" dirty="0" smtClean="0">
                <a:solidFill>
                  <a:srgbClr val="FF0000"/>
                </a:solidFill>
                <a:latin typeface="Cambria" panose="02040503050406030204" pitchFamily="18" charset="0"/>
                <a:hlinkClick r:id="rId4"/>
              </a:rPr>
              <a:t>svetlyachok_6@mail.ru</a:t>
            </a:r>
            <a:endParaRPr lang="ru-RU" i="1" u="sng" dirty="0" smtClean="0">
              <a:solidFill>
                <a:srgbClr val="FF0000"/>
              </a:solidFill>
              <a:latin typeface="Cambria" panose="02040503050406030204" pitchFamily="18" charset="0"/>
            </a:endParaRPr>
          </a:p>
          <a:p>
            <a:pPr marL="0" indent="0" algn="ctr">
              <a:buNone/>
            </a:pPr>
            <a:r>
              <a:rPr lang="ru-RU" i="1" u="sng" dirty="0" smtClean="0">
                <a:solidFill>
                  <a:srgbClr val="E42424"/>
                </a:solidFill>
                <a:latin typeface="Cambria" panose="02040503050406030204" pitchFamily="18" charset="0"/>
                <a:hlinkClick r:id="rId5"/>
              </a:rPr>
              <a:t>http</a:t>
            </a:r>
            <a:r>
              <a:rPr lang="ru-RU" i="1" u="sng" dirty="0">
                <a:solidFill>
                  <a:srgbClr val="E42424"/>
                </a:solidFill>
                <a:latin typeface="Cambria" panose="02040503050406030204" pitchFamily="18" charset="0"/>
                <a:hlinkClick r:id="rId5"/>
              </a:rPr>
              <a:t>://nvsvetlyachok.ucoz.ru/</a:t>
            </a:r>
            <a:endParaRPr lang="ru-RU" dirty="0">
              <a:solidFill>
                <a:srgbClr val="E42424"/>
              </a:solidFill>
              <a:latin typeface="Cambria" panose="02040503050406030204" pitchFamily="18" charset="0"/>
            </a:endParaRPr>
          </a:p>
          <a:p>
            <a:pPr marL="0" indent="0" algn="ctr">
              <a:buNone/>
            </a:pPr>
            <a:endParaRPr lang="ru-RU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21509" name="Picture 5" descr="поради психолога - Батьківські збори - Учительська - наша школьная страна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732671"/>
            <a:ext cx="1457325" cy="1905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 descr="Магазин РОДНОЙ. События.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725144"/>
            <a:ext cx="4896544" cy="1905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C:\Users\1\Desktop\7189380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1868" y="4685171"/>
            <a:ext cx="1517294" cy="19515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164182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251520" y="188640"/>
            <a:ext cx="8229600" cy="432048"/>
          </a:xfrm>
        </p:spPr>
        <p:txBody>
          <a:bodyPr>
            <a:normAutofit/>
          </a:bodyPr>
          <a:lstStyle/>
          <a:p>
            <a:r>
              <a:rPr lang="ru-RU" sz="1800" i="1" dirty="0">
                <a:effectLst/>
                <a:latin typeface="Cambria" panose="02040503050406030204" pitchFamily="18" charset="0"/>
              </a:rPr>
              <a:t>Условия осуществления образовательного процесса</a:t>
            </a:r>
            <a:endParaRPr lang="ru-RU" sz="1800" dirty="0">
              <a:latin typeface="Cambria" panose="02040503050406030204" pitchFamily="18" charset="0"/>
            </a:endParaRPr>
          </a:p>
        </p:txBody>
      </p:sp>
      <p:sp>
        <p:nvSpPr>
          <p:cNvPr id="12" name="Объект 11"/>
          <p:cNvSpPr>
            <a:spLocks noGrp="1"/>
          </p:cNvSpPr>
          <p:nvPr>
            <p:ph sz="quarter" idx="4"/>
          </p:nvPr>
        </p:nvSpPr>
        <p:spPr>
          <a:xfrm>
            <a:off x="4344042" y="3429000"/>
            <a:ext cx="4392488" cy="2880320"/>
          </a:xfrm>
        </p:spPr>
        <p:txBody>
          <a:bodyPr>
            <a:normAutofit/>
          </a:bodyPr>
          <a:lstStyle/>
          <a:p>
            <a:pPr algn="just" fontAlgn="base"/>
            <a:r>
              <a:rPr lang="ru-RU" sz="1600" i="1" dirty="0" smtClean="0">
                <a:solidFill>
                  <a:srgbClr val="003E6C"/>
                </a:solidFill>
                <a:latin typeface="Cambria" panose="02040503050406030204" pitchFamily="18" charset="0"/>
              </a:rPr>
              <a:t>В ДОУ функционирует </a:t>
            </a:r>
          </a:p>
          <a:p>
            <a:pPr marL="0" indent="0" algn="just" fontAlgn="base">
              <a:buNone/>
            </a:pPr>
            <a:r>
              <a:rPr lang="ru-RU" sz="1600" i="1" dirty="0" smtClean="0">
                <a:solidFill>
                  <a:srgbClr val="003E6C"/>
                </a:solidFill>
                <a:latin typeface="Cambria" panose="02040503050406030204" pitchFamily="18" charset="0"/>
              </a:rPr>
              <a:t>6 возрастных групп: </a:t>
            </a:r>
          </a:p>
          <a:p>
            <a:pPr marL="0" indent="0" algn="just" fontAlgn="base">
              <a:buNone/>
            </a:pPr>
            <a:r>
              <a:rPr lang="ru-RU" sz="1600" i="1" dirty="0" smtClean="0">
                <a:solidFill>
                  <a:srgbClr val="003E6C"/>
                </a:solidFill>
                <a:latin typeface="Cambria" panose="02040503050406030204" pitchFamily="18" charset="0"/>
              </a:rPr>
              <a:t>2 группы младшего возраста и </a:t>
            </a:r>
          </a:p>
          <a:p>
            <a:pPr marL="0" indent="0" algn="just" fontAlgn="base">
              <a:buNone/>
            </a:pPr>
            <a:r>
              <a:rPr lang="ru-RU" sz="1600" i="1" dirty="0" smtClean="0">
                <a:solidFill>
                  <a:srgbClr val="003E6C"/>
                </a:solidFill>
                <a:latin typeface="Cambria" panose="02040503050406030204" pitchFamily="18" charset="0"/>
              </a:rPr>
              <a:t>4 группы дошкольного возраста</a:t>
            </a:r>
            <a:r>
              <a:rPr lang="ru-RU" sz="1600" i="1" dirty="0" smtClean="0">
                <a:solidFill>
                  <a:srgbClr val="004F8A"/>
                </a:solidFill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251520" y="764704"/>
            <a:ext cx="4040188" cy="5472608"/>
          </a:xfrm>
        </p:spPr>
        <p:txBody>
          <a:bodyPr>
            <a:normAutofit/>
          </a:bodyPr>
          <a:lstStyle/>
          <a:p>
            <a:pPr fontAlgn="base"/>
            <a:r>
              <a:rPr lang="ru-RU" sz="1500" i="1" dirty="0">
                <a:solidFill>
                  <a:srgbClr val="003E6C"/>
                </a:solidFill>
                <a:latin typeface="Cambria" panose="02040503050406030204" pitchFamily="18" charset="0"/>
              </a:rPr>
              <a:t>Развивающая предметная среда ДОУ оборудована с учетом возрастных и половых особенностей, потребностей и интересов детей. Все элементы среды связаны между собой по содержанию, масштабу и художественному оформлению.  Интерьер и оформление ДОУ способствуют эмоциональному благополучию ребенка.</a:t>
            </a:r>
            <a:endParaRPr lang="ru-RU" sz="1500" dirty="0">
              <a:solidFill>
                <a:srgbClr val="003E6C"/>
              </a:solidFill>
              <a:latin typeface="Cambria" panose="02040503050406030204" pitchFamily="18" charset="0"/>
            </a:endParaRPr>
          </a:p>
          <a:p>
            <a:pPr marL="0" indent="0" fontAlgn="base">
              <a:buNone/>
            </a:pPr>
            <a:endParaRPr lang="ru-RU" sz="1500" dirty="0">
              <a:solidFill>
                <a:srgbClr val="003E6C"/>
              </a:solidFill>
              <a:latin typeface="Cambria" panose="02040503050406030204" pitchFamily="18" charset="0"/>
            </a:endParaRPr>
          </a:p>
          <a:p>
            <a:pPr fontAlgn="base"/>
            <a:r>
              <a:rPr lang="ru-RU" sz="1500" i="1" dirty="0">
                <a:solidFill>
                  <a:srgbClr val="003E6C"/>
                </a:solidFill>
                <a:latin typeface="Cambria" panose="02040503050406030204" pitchFamily="18" charset="0"/>
              </a:rPr>
              <a:t>Общее число воспитанников МДОУ составляет  - 118 человек</a:t>
            </a:r>
            <a:r>
              <a:rPr lang="ru-RU" sz="1500" i="1" dirty="0" smtClean="0">
                <a:solidFill>
                  <a:srgbClr val="003E6C"/>
                </a:solidFill>
                <a:latin typeface="Cambria" panose="02040503050406030204" pitchFamily="18" charset="0"/>
              </a:rPr>
              <a:t>.</a:t>
            </a:r>
          </a:p>
          <a:p>
            <a:pPr marL="0" indent="0" fontAlgn="base">
              <a:buNone/>
            </a:pPr>
            <a:endParaRPr lang="ru-RU" sz="800" i="1" dirty="0" smtClean="0">
              <a:solidFill>
                <a:srgbClr val="003E6C"/>
              </a:solidFill>
              <a:latin typeface="Cambria" panose="02040503050406030204" pitchFamily="18" charset="0"/>
            </a:endParaRPr>
          </a:p>
          <a:p>
            <a:pPr fontAlgn="base"/>
            <a:r>
              <a:rPr lang="ru-RU" sz="1500" i="1" dirty="0" smtClean="0">
                <a:solidFill>
                  <a:srgbClr val="003E6C"/>
                </a:solidFill>
                <a:latin typeface="Cambria" panose="02040503050406030204" pitchFamily="18" charset="0"/>
              </a:rPr>
              <a:t>Наш </a:t>
            </a:r>
            <a:r>
              <a:rPr lang="ru-RU" sz="1500" i="1" dirty="0">
                <a:solidFill>
                  <a:srgbClr val="003E6C"/>
                </a:solidFill>
                <a:latin typeface="Cambria" panose="02040503050406030204" pitchFamily="18" charset="0"/>
              </a:rPr>
              <a:t>детский сад посещают дети от 1,6 до 8 лет. Наполняемость групп проходит в соответствии с требованиями СанПиН 2.1.3049-13. Решён вопрос с очерёдностью (в очереди нет детей в возрасте 3-х лет и старше).</a:t>
            </a:r>
          </a:p>
          <a:p>
            <a:pPr fontAlgn="base"/>
            <a:endParaRPr lang="ru-RU" sz="1500" dirty="0">
              <a:solidFill>
                <a:srgbClr val="004F8A"/>
              </a:solidFill>
              <a:latin typeface="Cambria" panose="02040503050406030204" pitchFamily="18" charset="0"/>
            </a:endParaRPr>
          </a:p>
          <a:p>
            <a:endParaRPr lang="ru-RU" dirty="0"/>
          </a:p>
        </p:txBody>
      </p:sp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926419991"/>
              </p:ext>
            </p:extLst>
          </p:nvPr>
        </p:nvGraphicFramePr>
        <p:xfrm>
          <a:off x="4283968" y="764704"/>
          <a:ext cx="4695190" cy="2479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26" name="Picture 2" descr="C:\Users\1\Desktop\matiner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4042" y="4797152"/>
            <a:ext cx="4392488" cy="10081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965084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72494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 lvl="6" algn="ctr" rtl="0">
              <a:spcBef>
                <a:spcPct val="0"/>
              </a:spcBef>
            </a:pPr>
            <a:r>
              <a:rPr lang="ru-RU" sz="2400" b="1" i="1" dirty="0" smtClean="0">
                <a:solidFill>
                  <a:srgbClr val="E42424"/>
                </a:solidFill>
                <a:latin typeface="Cambria" panose="02040503050406030204" pitchFamily="18" charset="0"/>
              </a:rPr>
              <a:t>Наши группы…</a:t>
            </a:r>
            <a:r>
              <a:rPr lang="ru-RU" sz="2400" b="1" dirty="0" smtClean="0">
                <a:solidFill>
                  <a:srgbClr val="E42424"/>
                </a:solidFill>
                <a:latin typeface="Cambria" panose="02040503050406030204" pitchFamily="18" charset="0"/>
              </a:rPr>
              <a:t/>
            </a:r>
            <a:br>
              <a:rPr lang="ru-RU" sz="2400" b="1" dirty="0" smtClean="0">
                <a:solidFill>
                  <a:srgbClr val="E42424"/>
                </a:solidFill>
                <a:latin typeface="Cambria" panose="02040503050406030204" pitchFamily="18" charset="0"/>
              </a:rPr>
            </a:br>
            <a:endParaRPr lang="ru-RU" sz="2400" b="1" dirty="0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395536" y="1340768"/>
            <a:ext cx="4040188" cy="792088"/>
          </a:xfr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>
            <a:normAutofit fontScale="62500" lnSpcReduction="20000"/>
          </a:bodyPr>
          <a:lstStyle/>
          <a:p>
            <a:endParaRPr lang="ru-RU" i="1" dirty="0" smtClean="0"/>
          </a:p>
          <a:p>
            <a:pPr algn="ctr"/>
            <a:r>
              <a:rPr lang="ru-RU" sz="2600" i="1" dirty="0" smtClean="0">
                <a:solidFill>
                  <a:srgbClr val="751ECC"/>
                </a:solidFill>
                <a:latin typeface="Cambria" panose="02040503050406030204" pitchFamily="18" charset="0"/>
              </a:rPr>
              <a:t>Первая </a:t>
            </a:r>
            <a:r>
              <a:rPr lang="ru-RU" sz="2600" i="1" dirty="0">
                <a:solidFill>
                  <a:srgbClr val="751ECC"/>
                </a:solidFill>
                <a:latin typeface="Cambria" panose="02040503050406030204" pitchFamily="18" charset="0"/>
              </a:rPr>
              <a:t>младшая группа «Карапузы» (1,5-3 лет)</a:t>
            </a:r>
            <a:endParaRPr lang="ru-RU" sz="2600" dirty="0">
              <a:solidFill>
                <a:srgbClr val="751ECC"/>
              </a:solidFill>
              <a:latin typeface="Cambria" panose="02040503050406030204" pitchFamily="18" charset="0"/>
            </a:endParaRPr>
          </a:p>
          <a:p>
            <a:pPr algn="ctr"/>
            <a:endParaRPr lang="ru-RU" sz="2600" dirty="0">
              <a:solidFill>
                <a:srgbClr val="751ECC"/>
              </a:solidFill>
              <a:latin typeface="Cambria" panose="02040503050406030204" pitchFamily="18" charset="0"/>
            </a:endParaRPr>
          </a:p>
        </p:txBody>
      </p:sp>
      <p:pic>
        <p:nvPicPr>
          <p:cNvPr id="8" name="Объект 7" descr="gruppa_karapuzy1"/>
          <p:cNvPicPr>
            <a:picLocks noGrp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51520" y="2276872"/>
            <a:ext cx="4176464" cy="2592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sp>
        <p:nvSpPr>
          <p:cNvPr id="10" name="Текст 9"/>
          <p:cNvSpPr>
            <a:spLocks noGrp="1"/>
          </p:cNvSpPr>
          <p:nvPr>
            <p:ph type="body" sz="quarter" idx="3"/>
          </p:nvPr>
        </p:nvSpPr>
        <p:spPr>
          <a:xfrm>
            <a:off x="4644008" y="1196752"/>
            <a:ext cx="4319463" cy="1008112"/>
          </a:xfrm>
        </p:spPr>
        <p:txBody>
          <a:bodyPr>
            <a:normAutofit fontScale="77500" lnSpcReduction="20000"/>
          </a:bodyPr>
          <a:lstStyle/>
          <a:p>
            <a:pPr algn="ctr"/>
            <a:endParaRPr lang="ru-RU" sz="1600" i="1" dirty="0" smtClean="0">
              <a:solidFill>
                <a:srgbClr val="751ECC"/>
              </a:solidFill>
              <a:latin typeface="Cambria" panose="02040503050406030204" pitchFamily="18" charset="0"/>
            </a:endParaRPr>
          </a:p>
          <a:p>
            <a:pPr algn="ctr"/>
            <a:endParaRPr lang="ru-RU" sz="2100" i="1" dirty="0">
              <a:solidFill>
                <a:srgbClr val="751ECC"/>
              </a:solidFill>
              <a:latin typeface="Cambria" panose="02040503050406030204" pitchFamily="18" charset="0"/>
            </a:endParaRPr>
          </a:p>
          <a:p>
            <a:pPr algn="ctr"/>
            <a:r>
              <a:rPr lang="ru-RU" sz="2100" i="1" dirty="0" smtClean="0">
                <a:solidFill>
                  <a:srgbClr val="751ECC"/>
                </a:solidFill>
                <a:latin typeface="Cambria" panose="02040503050406030204" pitchFamily="18" charset="0"/>
              </a:rPr>
              <a:t>Первая </a:t>
            </a:r>
            <a:r>
              <a:rPr lang="ru-RU" sz="2100" i="1" dirty="0">
                <a:solidFill>
                  <a:srgbClr val="751ECC"/>
                </a:solidFill>
                <a:latin typeface="Cambria" panose="02040503050406030204" pitchFamily="18" charset="0"/>
              </a:rPr>
              <a:t>младшая группа «Ромашка» </a:t>
            </a:r>
            <a:r>
              <a:rPr lang="ru-RU" sz="2100" i="1" dirty="0" smtClean="0">
                <a:solidFill>
                  <a:srgbClr val="751ECC"/>
                </a:solidFill>
                <a:latin typeface="Cambria" panose="02040503050406030204" pitchFamily="18" charset="0"/>
              </a:rPr>
              <a:t>  </a:t>
            </a:r>
          </a:p>
          <a:p>
            <a:pPr algn="ctr"/>
            <a:r>
              <a:rPr lang="ru-RU" sz="2100" i="1" dirty="0" smtClean="0">
                <a:solidFill>
                  <a:srgbClr val="751ECC"/>
                </a:solidFill>
                <a:latin typeface="Cambria" panose="02040503050406030204" pitchFamily="18" charset="0"/>
              </a:rPr>
              <a:t>(2 </a:t>
            </a:r>
            <a:r>
              <a:rPr lang="ru-RU" sz="2100" i="1" dirty="0">
                <a:solidFill>
                  <a:srgbClr val="751ECC"/>
                </a:solidFill>
                <a:latin typeface="Cambria" panose="02040503050406030204" pitchFamily="18" charset="0"/>
              </a:rPr>
              <a:t>до 3 лет)</a:t>
            </a:r>
            <a:endParaRPr lang="ru-RU" sz="2100" dirty="0">
              <a:solidFill>
                <a:srgbClr val="751ECC"/>
              </a:solidFill>
              <a:latin typeface="Cambria" panose="02040503050406030204" pitchFamily="18" charset="0"/>
            </a:endParaRPr>
          </a:p>
          <a:p>
            <a:pPr algn="ctr"/>
            <a:endParaRPr lang="ru-RU" sz="2100" dirty="0">
              <a:solidFill>
                <a:srgbClr val="751ECC"/>
              </a:solidFill>
              <a:latin typeface="Cambria" panose="02040503050406030204" pitchFamily="18" charset="0"/>
            </a:endParaRPr>
          </a:p>
        </p:txBody>
      </p:sp>
      <p:pic>
        <p:nvPicPr>
          <p:cNvPr id="12" name="Объект 11" descr="romashka"/>
          <p:cNvPicPr>
            <a:picLocks noGrp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276872"/>
            <a:ext cx="4248472" cy="2664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pic>
        <p:nvPicPr>
          <p:cNvPr id="15" name="Picture 3" descr="C:\Users\1\Desktop\4ea914b7737e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5301208"/>
            <a:ext cx="4320480" cy="10801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http://kdou184.klasna.com/uploads/editor/4887/401083/sitepage_17/images/deti_6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648" y="0"/>
            <a:ext cx="1296144" cy="14127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4" name="Picture 8" descr="http://krasivie-kartinki.ru/images/odin-belyj-cvetok9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24128" y="0"/>
            <a:ext cx="1387354" cy="13407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083053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7544" y="1412776"/>
            <a:ext cx="3528392" cy="720080"/>
          </a:xfrm>
        </p:spPr>
        <p:txBody>
          <a:bodyPr>
            <a:normAutofit fontScale="55000" lnSpcReduction="20000"/>
          </a:bodyPr>
          <a:lstStyle/>
          <a:p>
            <a:pPr algn="ctr"/>
            <a:endParaRPr lang="ru-RU" i="1" dirty="0" smtClean="0"/>
          </a:p>
          <a:p>
            <a:pPr algn="ctr"/>
            <a:r>
              <a:rPr lang="ru-RU" sz="2900" i="1" dirty="0" smtClean="0">
                <a:solidFill>
                  <a:srgbClr val="7030A0"/>
                </a:solidFill>
                <a:latin typeface="Cambria" panose="02040503050406030204" pitchFamily="18" charset="0"/>
              </a:rPr>
              <a:t>Вторая </a:t>
            </a:r>
            <a:r>
              <a:rPr lang="ru-RU" sz="2900" i="1" dirty="0">
                <a:solidFill>
                  <a:srgbClr val="7030A0"/>
                </a:solidFill>
                <a:latin typeface="Cambria" panose="02040503050406030204" pitchFamily="18" charset="0"/>
              </a:rPr>
              <a:t>младшая группа «Звездочки» (3-4 года)</a:t>
            </a:r>
            <a:endParaRPr lang="ru-RU" sz="2900" dirty="0">
              <a:solidFill>
                <a:srgbClr val="7030A0"/>
              </a:solidFill>
              <a:latin typeface="Cambria" panose="02040503050406030204" pitchFamily="18" charset="0"/>
            </a:endParaRPr>
          </a:p>
          <a:p>
            <a:pPr algn="ctr"/>
            <a:endParaRPr lang="ru-RU" sz="2900" dirty="0">
              <a:solidFill>
                <a:srgbClr val="7030A0"/>
              </a:solidFill>
              <a:latin typeface="Cambria" panose="02040503050406030204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35165" y="1412776"/>
            <a:ext cx="4041775" cy="567754"/>
          </a:xfrm>
        </p:spPr>
        <p:txBody>
          <a:bodyPr>
            <a:noAutofit/>
          </a:bodyPr>
          <a:lstStyle/>
          <a:p>
            <a:pPr algn="ctr"/>
            <a:r>
              <a:rPr lang="ru-RU" sz="1600" i="1" dirty="0">
                <a:solidFill>
                  <a:srgbClr val="7030A0"/>
                </a:solidFill>
                <a:latin typeface="Cambria" panose="02040503050406030204" pitchFamily="18" charset="0"/>
              </a:rPr>
              <a:t>Средняя группа «Жемчужинка» </a:t>
            </a:r>
            <a:endParaRPr lang="ru-RU" sz="1600" i="1" dirty="0" smtClean="0">
              <a:solidFill>
                <a:srgbClr val="7030A0"/>
              </a:solidFill>
              <a:latin typeface="Cambria" panose="02040503050406030204" pitchFamily="18" charset="0"/>
            </a:endParaRPr>
          </a:p>
          <a:p>
            <a:pPr algn="ctr"/>
            <a:r>
              <a:rPr lang="ru-RU" sz="1600" i="1" dirty="0" smtClean="0">
                <a:solidFill>
                  <a:srgbClr val="7030A0"/>
                </a:solidFill>
                <a:latin typeface="Cambria" panose="02040503050406030204" pitchFamily="18" charset="0"/>
              </a:rPr>
              <a:t>(</a:t>
            </a:r>
            <a:r>
              <a:rPr lang="ru-RU" sz="1600" i="1" dirty="0">
                <a:solidFill>
                  <a:srgbClr val="7030A0"/>
                </a:solidFill>
                <a:latin typeface="Cambria" panose="02040503050406030204" pitchFamily="18" charset="0"/>
              </a:rPr>
              <a:t>4-5 лет)</a:t>
            </a:r>
            <a:endParaRPr lang="ru-RU" sz="1600" dirty="0">
              <a:solidFill>
                <a:srgbClr val="7030A0"/>
              </a:solidFill>
              <a:latin typeface="Cambria" panose="02040503050406030204" pitchFamily="18" charset="0"/>
            </a:endParaRPr>
          </a:p>
        </p:txBody>
      </p:sp>
      <p:pic>
        <p:nvPicPr>
          <p:cNvPr id="7" name="Объект 6" descr="zvezdochki_kollazh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132856"/>
            <a:ext cx="4176464" cy="27357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pic>
        <p:nvPicPr>
          <p:cNvPr id="8" name="Объект 7" descr="zhemchuzhinka2"/>
          <p:cNvPicPr>
            <a:picLocks noGrp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53623" y="2060848"/>
            <a:ext cx="4320480" cy="27363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pic>
        <p:nvPicPr>
          <p:cNvPr id="3075" name="Picture 3" descr="C:\Users\1\Desktop\4ea914b7737e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5043582"/>
            <a:ext cx="4320480" cy="10801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1\Desktop\barrianha_papagaios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16632"/>
            <a:ext cx="3600400" cy="11521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http://file.mobilmusic.ru/d6/7c/d9/669943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7584" y="188640"/>
            <a:ext cx="1296144" cy="1240793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6" name="Picture 4" descr="http://file.mobilmusic.ru/96/30/7f/797982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16216" y="188640"/>
            <a:ext cx="1440160" cy="11932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130888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endParaRPr lang="ru-RU" i="1" dirty="0" smtClean="0"/>
          </a:p>
          <a:p>
            <a:r>
              <a:rPr lang="ru-RU" sz="2300" i="1" dirty="0" smtClean="0">
                <a:solidFill>
                  <a:srgbClr val="7030A0"/>
                </a:solidFill>
                <a:latin typeface="Cambria" panose="02040503050406030204" pitchFamily="18" charset="0"/>
              </a:rPr>
              <a:t>Старшая </a:t>
            </a:r>
            <a:r>
              <a:rPr lang="ru-RU" sz="2300" i="1" dirty="0">
                <a:solidFill>
                  <a:srgbClr val="7030A0"/>
                </a:solidFill>
                <a:latin typeface="Cambria" panose="02040503050406030204" pitchFamily="18" charset="0"/>
              </a:rPr>
              <a:t>группа «Солнышко» (5-6 лет)</a:t>
            </a:r>
            <a:endParaRPr lang="ru-RU" sz="2300" dirty="0">
              <a:solidFill>
                <a:srgbClr val="7030A0"/>
              </a:solidFill>
              <a:latin typeface="Cambria" panose="02040503050406030204" pitchFamily="18" charset="0"/>
            </a:endParaRPr>
          </a:p>
          <a:p>
            <a:endParaRPr lang="ru-RU" sz="2300" dirty="0">
              <a:solidFill>
                <a:srgbClr val="7030A0"/>
              </a:solidFill>
              <a:latin typeface="Cambria" panose="02040503050406030204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16016" y="1624418"/>
            <a:ext cx="4041775" cy="690091"/>
          </a:xfrm>
        </p:spPr>
        <p:txBody>
          <a:bodyPr>
            <a:normAutofit fontScale="55000" lnSpcReduction="20000"/>
          </a:bodyPr>
          <a:lstStyle/>
          <a:p>
            <a:pPr algn="ctr"/>
            <a:endParaRPr lang="ru-RU" i="1" dirty="0" smtClean="0"/>
          </a:p>
          <a:p>
            <a:pPr algn="ctr"/>
            <a:r>
              <a:rPr lang="ru-RU" sz="2900" i="1" dirty="0" smtClean="0">
                <a:solidFill>
                  <a:srgbClr val="7030A0"/>
                </a:solidFill>
                <a:latin typeface="Cambria" panose="02040503050406030204" pitchFamily="18" charset="0"/>
              </a:rPr>
              <a:t>Подготовительная </a:t>
            </a:r>
            <a:r>
              <a:rPr lang="ru-RU" sz="2900" i="1" dirty="0">
                <a:solidFill>
                  <a:srgbClr val="7030A0"/>
                </a:solidFill>
                <a:latin typeface="Cambria" panose="02040503050406030204" pitchFamily="18" charset="0"/>
              </a:rPr>
              <a:t>группа «Непоседы» (6-7 лет)</a:t>
            </a:r>
            <a:endParaRPr lang="ru-RU" sz="2900" dirty="0">
              <a:solidFill>
                <a:srgbClr val="7030A0"/>
              </a:solidFill>
              <a:latin typeface="Cambria" panose="02040503050406030204" pitchFamily="18" charset="0"/>
            </a:endParaRPr>
          </a:p>
          <a:p>
            <a:pPr algn="ctr"/>
            <a:endParaRPr lang="ru-RU" dirty="0"/>
          </a:p>
        </p:txBody>
      </p:sp>
      <p:pic>
        <p:nvPicPr>
          <p:cNvPr id="1026" name="Picture 2" descr="C:\Users\1\Desktop\ребёнок4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76672"/>
            <a:ext cx="1080120" cy="11521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Объект 7" descr="solnyshko_kollazh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2204864"/>
            <a:ext cx="4389884" cy="3096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pic>
        <p:nvPicPr>
          <p:cNvPr id="9" name="Объект 8" descr="neposedy2"/>
          <p:cNvPicPr>
            <a:picLocks noGrp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35996" y="2204864"/>
            <a:ext cx="4500499" cy="3096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pic>
        <p:nvPicPr>
          <p:cNvPr id="10" name="Picture 3" descr="C:\Users\1\Desktop\4ea914b7737e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756" y="5301208"/>
            <a:ext cx="4320480" cy="10801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http://www.school-saratov.ru/files/1276760708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0"/>
            <a:ext cx="1640235" cy="1556792"/>
          </a:xfrm>
          <a:prstGeom prst="ellipse">
            <a:avLst/>
          </a:prstGeom>
          <a:noFill/>
        </p:spPr>
      </p:pic>
      <p:pic>
        <p:nvPicPr>
          <p:cNvPr id="22532" name="Picture 4" descr="http://ds_gptz_5.gptz.zabedu.ru/files/org/1285/5426a3676b9c9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68144" y="0"/>
            <a:ext cx="1800200" cy="15567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248981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229600" cy="504057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ru-RU" sz="2400" i="1" dirty="0" smtClean="0">
                <a:latin typeface="Cambria" panose="02040503050406030204" pitchFamily="18" charset="0"/>
              </a:rPr>
              <a:t>Музыкальный зал</a:t>
            </a:r>
            <a:endParaRPr lang="ru-RU" sz="2400" i="1" dirty="0">
              <a:latin typeface="Cambria" panose="02040503050406030204" pitchFamily="18" charset="0"/>
            </a:endParaRPr>
          </a:p>
        </p:txBody>
      </p:sp>
      <p:pic>
        <p:nvPicPr>
          <p:cNvPr id="8" name="Объект 7" descr="C:\Users\1\Desktop\муз зпал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204864"/>
            <a:ext cx="7488832" cy="41764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pic>
        <p:nvPicPr>
          <p:cNvPr id="2050" name="Picture 2" descr="C:\Users\1\Desktop\208943-f2f62bf9ad2fead1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1733550" cy="15811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1\Desktop\7732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836712"/>
            <a:ext cx="3672408" cy="114910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://music.ilovetorah.com/Lchaun2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4208" y="260648"/>
            <a:ext cx="1080120" cy="15841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766167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84380"/>
            <a:ext cx="8229600" cy="1143000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ru-RU" sz="2400" i="1" dirty="0" smtClean="0">
                <a:latin typeface="Cambria" panose="02040503050406030204" pitchFamily="18" charset="0"/>
              </a:rPr>
              <a:t>Спортивный зал</a:t>
            </a:r>
            <a:endParaRPr lang="ru-RU" sz="2400" i="1" dirty="0">
              <a:latin typeface="Cambria" panose="02040503050406030204" pitchFamily="18" charset="0"/>
            </a:endParaRPr>
          </a:p>
        </p:txBody>
      </p:sp>
      <p:pic>
        <p:nvPicPr>
          <p:cNvPr id="3074" name="Picture 2" descr="C:\Users\1\Desktop\6828820b91277f265d5240e28078efd3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56143"/>
            <a:ext cx="1333500" cy="14287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4" descr="C:\Users\1\Desktop\20150220_102505.jp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844824"/>
            <a:ext cx="6984776" cy="4536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pic>
        <p:nvPicPr>
          <p:cNvPr id="3075" name="Picture 3" descr="C:\Users\1\Desktop\th_th70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08518"/>
            <a:ext cx="1419225" cy="152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331046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3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Охота">
      <a: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18000">
              <a:schemeClr val="phClr">
                <a:tint val="20000"/>
                <a:shade val="100000"/>
                <a:hueMod val="100000"/>
                <a:satMod val="100000"/>
              </a:schemeClr>
            </a:gs>
            <a:gs pos="87000">
              <a:schemeClr val="phClr">
                <a:tint val="100000"/>
                <a:shade val="100000"/>
                <a:hueMod val="100000"/>
                <a:satMod val="100000"/>
              </a:schemeClr>
            </a:gs>
          </a:gsLst>
          <a:lin ang="2700000" scaled="1"/>
        </a:gradFill>
        <a:gradFill rotWithShape="1">
          <a:gsLst>
            <a:gs pos="0">
              <a:schemeClr val="phClr">
                <a:tint val="95000"/>
                <a:shade val="100000"/>
                <a:hueMod val="100000"/>
                <a:satMod val="100000"/>
              </a:schemeClr>
            </a:gs>
            <a:gs pos="100000">
              <a:schemeClr val="phClr">
                <a:tint val="100000"/>
                <a:shade val="95000"/>
                <a:hueMod val="100000"/>
                <a:satMod val="100000"/>
              </a:schemeClr>
            </a:gs>
          </a:gsLst>
          <a:lin ang="0" scaled="1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dir="5400000" algn="tl">
              <a:srgbClr val="EBE9ED">
                <a:alpha val="0"/>
              </a:srgbClr>
            </a:outerShdw>
          </a:effectLst>
        </a:effectStyle>
        <a:effectStyle>
          <a:effectLst>
            <a:outerShdw blurRad="12700" dir="5400000" algn="tl">
              <a:srgbClr val="EBE9ED">
                <a:alpha val="2745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19200000"/>
            </a:lightRig>
          </a:scene3d>
          <a:sp3d prstMaterial="matte">
            <a:bevelT h="8890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101600" dist="76200" dir="2700000" algn="bl">
              <a:srgbClr val="000000">
                <a:alpha val="30588"/>
              </a:srgbClr>
            </a:outerShdw>
          </a:effectLst>
          <a:scene3d>
            <a:camera prst="orthographicFront" fov="0">
              <a:rot lat="0" lon="0" rev="0"/>
            </a:camera>
            <a:lightRig rig="chilly" dir="t">
              <a:rot lat="0" lon="0" rev="4200000"/>
            </a:lightRig>
          </a:scene3d>
          <a:sp3d contourW="25400" prstMaterial="matte">
            <a:bevelT h="88900"/>
            <a:contourClr>
              <a:srgbClr val="FFFFFF">
                <a:alpha val="0"/>
              </a:srgb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498</TotalTime>
  <Words>807</Words>
  <Application>Microsoft Office PowerPoint</Application>
  <PresentationFormat>Экран (4:3)</PresentationFormat>
  <Paragraphs>154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Тема3</vt:lpstr>
      <vt:lpstr>Отчет о работе  муниципального  дошкольного образовательного учреждения детский сад № 6 «Светлячок»     п. Новая Вилга за 2013 – 2014 учебный год </vt:lpstr>
      <vt:lpstr>   «… Воспитывает всё: люди, вещи, явления, но, прежде всего – люди.  Из них на первом месте родители и педагоги …»            А.С. Макаренко                                                                 </vt:lpstr>
      <vt:lpstr>       Общие сведения о МДОУ </vt:lpstr>
      <vt:lpstr>Условия осуществления образовательного процесса</vt:lpstr>
      <vt:lpstr>Наши группы… </vt:lpstr>
      <vt:lpstr>Слайд 6</vt:lpstr>
      <vt:lpstr>Слайд 7</vt:lpstr>
      <vt:lpstr>Музыкальный зал</vt:lpstr>
      <vt:lpstr>Спортивный зал</vt:lpstr>
      <vt:lpstr>Основные заповеди нашего детского сада: </vt:lpstr>
      <vt:lpstr>Слайд 11</vt:lpstr>
      <vt:lpstr>  Описание кадрового ресурса образовательного процесса   </vt:lpstr>
      <vt:lpstr>Слайд 13</vt:lpstr>
      <vt:lpstr>Слайд 14</vt:lpstr>
      <vt:lpstr>Методическая работа </vt:lpstr>
      <vt:lpstr>  Основная задача ДОУ: Охрана жизни и укрепления здоровья детей </vt:lpstr>
      <vt:lpstr>Слайд 17</vt:lpstr>
      <vt:lpstr>Слайд 18</vt:lpstr>
      <vt:lpstr>Слайд 19</vt:lpstr>
      <vt:lpstr>Слайд 20</vt:lpstr>
      <vt:lpstr> Число пропусков на одного ребенка по болезни   </vt:lpstr>
      <vt:lpstr>Слайд 22</vt:lpstr>
      <vt:lpstr>Слайд 23</vt:lpstr>
      <vt:lpstr> Внедрение ФГОС в нашем детском саду</vt:lpstr>
      <vt:lpstr> Партнерство образовательного учреждения</vt:lpstr>
      <vt:lpstr>Слайд 26</vt:lpstr>
      <vt:lpstr>Слайд 27</vt:lpstr>
      <vt:lpstr>Наши родители  активные участники  в развитии материально-технической базы</vt:lpstr>
      <vt:lpstr>Партнерство образовательного учреждения</vt:lpstr>
      <vt:lpstr>Слайд 30</vt:lpstr>
      <vt:lpstr>Наши проблемы и планы на будующее: </vt:lpstr>
      <vt:lpstr>Слайд 32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Home</dc:creator>
  <cp:lastModifiedBy>мвидео</cp:lastModifiedBy>
  <cp:revision>98</cp:revision>
  <dcterms:created xsi:type="dcterms:W3CDTF">2014-11-05T15:37:13Z</dcterms:created>
  <dcterms:modified xsi:type="dcterms:W3CDTF">2015-03-17T12:44:15Z</dcterms:modified>
</cp:coreProperties>
</file>