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2" r:id="rId1"/>
    <p:sldMasterId id="2147483983" r:id="rId2"/>
  </p:sldMasterIdLst>
  <p:notesMasterIdLst>
    <p:notesMasterId r:id="rId63"/>
  </p:notesMasterIdLst>
  <p:handoutMasterIdLst>
    <p:handoutMasterId r:id="rId64"/>
  </p:handoutMasterIdLst>
  <p:sldIdLst>
    <p:sldId id="298" r:id="rId3"/>
    <p:sldId id="270" r:id="rId4"/>
    <p:sldId id="317" r:id="rId5"/>
    <p:sldId id="405" r:id="rId6"/>
    <p:sldId id="406" r:id="rId7"/>
    <p:sldId id="330" r:id="rId8"/>
    <p:sldId id="365" r:id="rId9"/>
    <p:sldId id="366" r:id="rId10"/>
    <p:sldId id="346" r:id="rId11"/>
    <p:sldId id="367" r:id="rId12"/>
    <p:sldId id="369" r:id="rId13"/>
    <p:sldId id="371" r:id="rId14"/>
    <p:sldId id="368" r:id="rId15"/>
    <p:sldId id="341" r:id="rId16"/>
    <p:sldId id="344" r:id="rId17"/>
    <p:sldId id="348" r:id="rId18"/>
    <p:sldId id="374" r:id="rId19"/>
    <p:sldId id="347" r:id="rId20"/>
    <p:sldId id="349" r:id="rId21"/>
    <p:sldId id="350" r:id="rId22"/>
    <p:sldId id="351" r:id="rId23"/>
    <p:sldId id="375" r:id="rId24"/>
    <p:sldId id="342" r:id="rId25"/>
    <p:sldId id="377" r:id="rId26"/>
    <p:sldId id="383" r:id="rId27"/>
    <p:sldId id="390" r:id="rId28"/>
    <p:sldId id="391" r:id="rId29"/>
    <p:sldId id="387" r:id="rId30"/>
    <p:sldId id="392" r:id="rId31"/>
    <p:sldId id="393" r:id="rId32"/>
    <p:sldId id="394" r:id="rId33"/>
    <p:sldId id="403" r:id="rId34"/>
    <p:sldId id="404" r:id="rId35"/>
    <p:sldId id="395" r:id="rId36"/>
    <p:sldId id="396" r:id="rId37"/>
    <p:sldId id="397" r:id="rId38"/>
    <p:sldId id="388" r:id="rId39"/>
    <p:sldId id="389" r:id="rId40"/>
    <p:sldId id="378" r:id="rId41"/>
    <p:sldId id="384" r:id="rId42"/>
    <p:sldId id="385" r:id="rId43"/>
    <p:sldId id="386" r:id="rId44"/>
    <p:sldId id="382" r:id="rId45"/>
    <p:sldId id="381" r:id="rId46"/>
    <p:sldId id="379" r:id="rId47"/>
    <p:sldId id="415" r:id="rId48"/>
    <p:sldId id="407" r:id="rId49"/>
    <p:sldId id="408" r:id="rId50"/>
    <p:sldId id="409" r:id="rId51"/>
    <p:sldId id="410" r:id="rId52"/>
    <p:sldId id="411" r:id="rId53"/>
    <p:sldId id="412" r:id="rId54"/>
    <p:sldId id="413" r:id="rId55"/>
    <p:sldId id="414" r:id="rId56"/>
    <p:sldId id="352" r:id="rId57"/>
    <p:sldId id="353" r:id="rId58"/>
    <p:sldId id="354" r:id="rId59"/>
    <p:sldId id="355" r:id="rId60"/>
    <p:sldId id="356" r:id="rId61"/>
    <p:sldId id="357" r:id="rId62"/>
  </p:sldIdLst>
  <p:sldSz cx="9144000" cy="6858000" type="screen4x3"/>
  <p:notesSz cx="6858000" cy="9144000"/>
  <p:custDataLst>
    <p:tags r:id="rId65"/>
  </p:custDataLst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39393"/>
    <a:srgbClr val="E66D3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628" autoAdjust="0"/>
    <p:restoredTop sz="94692" autoAdjust="0"/>
  </p:normalViewPr>
  <p:slideViewPr>
    <p:cSldViewPr>
      <p:cViewPr>
        <p:scale>
          <a:sx n="75" d="100"/>
          <a:sy n="75" d="100"/>
        </p:scale>
        <p:origin x="-1398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notesMaster" Target="notesMasters/notesMaster1.xml"/><Relationship Id="rId68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tags" Target="tags/tag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handoutMaster" Target="handoutMasters/handoutMaster1.xml"/><Relationship Id="rId69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D2D40930-1544-45D2-BDD4-F6F47B1C577E}" type="datetimeFigureOut">
              <a:rPr lang="ru-RU"/>
              <a:pPr>
                <a:defRPr/>
              </a:pPr>
              <a:t>26.01.2016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D0B82904-45C9-4537-820D-00A2295CB5E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0972FF23-A2F7-4098-B0E6-044EC1A935AF}" type="datetimeFigureOut">
              <a:rPr lang="ru-RU"/>
              <a:pPr>
                <a:defRPr/>
              </a:pPr>
              <a:t>26.01.2016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593C2422-B648-4E4A-9690-4EF1ED3302B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373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7373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6074C86-DEB4-407F-A5DA-1771DAA92ED1}" type="slidenum">
              <a:rPr lang="ru-RU" smtClean="0"/>
              <a:pPr/>
              <a:t>1</a:t>
            </a:fld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 useBgFill="1">
        <p:nvSpPr>
          <p:cNvPr id="5" name="Скругленный прямоугольник 4"/>
          <p:cNvSpPr/>
          <p:nvPr/>
        </p:nvSpPr>
        <p:spPr>
          <a:xfrm>
            <a:off x="65088" y="69850"/>
            <a:ext cx="9013825" cy="6691313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Прямоугольник 5"/>
          <p:cNvSpPr/>
          <p:nvPr/>
        </p:nvSpPr>
        <p:spPr>
          <a:xfrm>
            <a:off x="63500" y="1449388"/>
            <a:ext cx="9020175" cy="15271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Прямоугольник 6"/>
          <p:cNvSpPr/>
          <p:nvPr/>
        </p:nvSpPr>
        <p:spPr>
          <a:xfrm>
            <a:off x="63500" y="1397000"/>
            <a:ext cx="9020175" cy="12065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63500" y="2976563"/>
            <a:ext cx="9020175" cy="111125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2802A2-7D4B-4C06-8941-0A1E1F32BF29}" type="datetime1">
              <a:rPr lang="ru-RU"/>
              <a:pPr>
                <a:defRPr/>
              </a:pPr>
              <a:t>26.01.2016</a:t>
            </a:fld>
            <a:endParaRPr lang="ru-RU"/>
          </a:p>
        </p:txBody>
      </p:sp>
      <p:sp>
        <p:nvSpPr>
          <p:cNvPr id="12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методист отдела ЦИО ГАОУ РК ИПКРО Куличенко А.В.</a:t>
            </a:r>
          </a:p>
        </p:txBody>
      </p:sp>
      <p:sp>
        <p:nvSpPr>
          <p:cNvPr id="13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37525488-AE25-47D0-831C-3DA680C65A9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044EAD-C6F6-48E3-9A8E-04B6D0781451}" type="datetime1">
              <a:rPr lang="ru-RU"/>
              <a:pPr>
                <a:defRPr/>
              </a:pPr>
              <a:t>26.01.2016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методист отдела ЦИО ГАОУ РК ИПКРО Куличенко А.В.</a:t>
            </a:r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57AF40-B4F1-41EB-B158-204DF277A77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A4BD29-BA05-4346-ACCE-577FC83C667F}" type="datetime1">
              <a:rPr lang="ru-RU"/>
              <a:pPr>
                <a:defRPr/>
              </a:pPr>
              <a:t>26.01.2016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методист отдела ЦИО ГАОУ РК ИПКРО Куличенко А.В.</a:t>
            </a:r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06213D-50C5-4366-9D8D-AD381081A82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7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2AA68DC-E6EB-4889-84D0-4F2CC5879FA2}" type="datetime1">
              <a:rPr lang="ru-RU"/>
              <a:pPr>
                <a:defRPr/>
              </a:pPr>
              <a:t>26.01.2016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ru-RU"/>
              <a:t>методист отдела ЦИО ГАОУ РК ИПКРО Куличенко А.В.</a:t>
            </a:r>
          </a:p>
        </p:txBody>
      </p:sp>
      <p:sp>
        <p:nvSpPr>
          <p:cNvPr id="9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7D172EBF-B89E-49FA-A66A-AA67F4C2C99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2062D1-D826-43C3-A529-65AF5A85FA74}" type="datetime1">
              <a:rPr lang="ru-RU"/>
              <a:pPr>
                <a:defRPr/>
              </a:pPr>
              <a:t>26.01.2016</a:t>
            </a:fld>
            <a:endParaRPr lang="ru-RU"/>
          </a:p>
        </p:txBody>
      </p:sp>
      <p:sp>
        <p:nvSpPr>
          <p:cNvPr id="5" name="Нижний колонтитул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методист отдела ЦИО ГАОУ РК ИПКРО Куличенко А.В.</a:t>
            </a:r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F4252B-D163-4F44-9E16-2C2CA41BDF7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7EF3FEFD-8095-48EB-8343-31B1BF7C2C36}" type="datetime1">
              <a:rPr lang="ru-RU"/>
              <a:pPr>
                <a:defRPr/>
              </a:pPr>
              <a:t>26.01.2016</a:t>
            </a:fld>
            <a:endParaRPr lang="ru-RU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ru-RU"/>
              <a:t>методист отдела ЦИО ГАОУ РК ИПКРО Куличенко А.В.</a:t>
            </a: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F95B18CA-CD40-4A61-B51B-B2960E2E1BB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381EBE-436C-4AD1-A599-C9A8DD1E16B1}" type="datetime1">
              <a:rPr lang="ru-RU"/>
              <a:pPr>
                <a:defRPr/>
              </a:pPr>
              <a:t>26.01.2016</a:t>
            </a:fld>
            <a:endParaRPr lang="ru-RU"/>
          </a:p>
        </p:txBody>
      </p:sp>
      <p:sp>
        <p:nvSpPr>
          <p:cNvPr id="6" name="Нижний колонтитул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методист отдела ЦИО ГАОУ РК ИПКРО Куличенко А.В.</a:t>
            </a:r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8C4AFB-5F7F-4F78-9CAD-2FC6ED9B224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lvl1pPr>
              <a:defRPr b="1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CB83E1-52D8-4934-A1EC-E6B7C5071949}" type="datetime1">
              <a:rPr lang="ru-RU"/>
              <a:pPr>
                <a:defRPr/>
              </a:pPr>
              <a:t>26.01.2016</a:t>
            </a:fld>
            <a:endParaRPr lang="ru-RU"/>
          </a:p>
        </p:txBody>
      </p:sp>
      <p:sp>
        <p:nvSpPr>
          <p:cNvPr id="8" name="Нижний колонтитул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методист отдела ЦИО ГАОУ РК ИПКРО Куличенко А.В.</a:t>
            </a:r>
          </a:p>
        </p:txBody>
      </p:sp>
      <p:sp>
        <p:nvSpPr>
          <p:cNvPr id="9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627E9E-9AB1-4603-AD62-82B9E79AC63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DB066B-8677-4992-A526-3BB67A5A2E04}" type="datetime1">
              <a:rPr lang="ru-RU"/>
              <a:pPr>
                <a:defRPr/>
              </a:pPr>
              <a:t>26.01.2016</a:t>
            </a:fld>
            <a:endParaRPr lang="ru-RU"/>
          </a:p>
        </p:txBody>
      </p:sp>
      <p:sp>
        <p:nvSpPr>
          <p:cNvPr id="4" name="Нижний колонтитул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методист отдела ЦИО ГАОУ РК ИПКРО Куличенко А.В.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07221C-CBBB-4A81-BF5A-DC047DF3D3E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3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28AFDAF9-04C4-4570-8FA1-B87750D78549}" type="datetime1">
              <a:rPr lang="ru-RU"/>
              <a:pPr>
                <a:defRPr/>
              </a:pPr>
              <a:t>26.01.2016</a:t>
            </a:fld>
            <a:endParaRPr lang="ru-RU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ru-RU"/>
              <a:t>методист отдела ЦИО ГАОУ РК ИПКРО Куличенко А.В.</a:t>
            </a:r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EBA2089C-E7C2-4670-982F-F662F4D8516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D49C46-5FD7-467B-BCE0-4615C457C733}" type="datetime1">
              <a:rPr lang="ru-RU"/>
              <a:pPr>
                <a:defRPr/>
              </a:pPr>
              <a:t>26.01.2016</a:t>
            </a:fld>
            <a:endParaRPr lang="ru-RU"/>
          </a:p>
        </p:txBody>
      </p:sp>
      <p:sp>
        <p:nvSpPr>
          <p:cNvPr id="6" name="Нижний колонтитул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методист отдела ЦИО ГАОУ РК ИПКРО Куличенко А.В.</a:t>
            </a:r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DBA344-10AF-480D-A7FD-40B2B0210FF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E1B6A4-D0BA-4009-99CA-A7321E239D7C}" type="datetime1">
              <a:rPr lang="ru-RU"/>
              <a:pPr>
                <a:defRPr/>
              </a:pPr>
              <a:t>26.01.2016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методист отдела ЦИО ГАОУ РК ИПКРО Куличенко А.В.</a:t>
            </a:r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D12853-294F-402F-B6AE-76EADF39B28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6" name="Прямоугольник с одним скругленным углом 5"/>
          <p:cNvSpPr/>
          <p:nvPr/>
        </p:nvSpPr>
        <p:spPr>
          <a:xfrm>
            <a:off x="6400800" y="433388"/>
            <a:ext cx="2324100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ru-RU" noProof="0" smtClean="0"/>
              <a:t>Вставка рисунка</a:t>
            </a:r>
            <a:endParaRPr lang="en-US" noProof="0"/>
          </a:p>
        </p:txBody>
      </p:sp>
      <p:sp>
        <p:nvSpPr>
          <p:cNvPr id="7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C1BCB6E-1ECD-4D99-8668-7CCC61221AF8}" type="datetime1">
              <a:rPr lang="ru-RU"/>
              <a:pPr>
                <a:defRPr/>
              </a:pPr>
              <a:t>26.01.2016</a:t>
            </a:fld>
            <a:endParaRPr lang="ru-RU"/>
          </a:p>
        </p:txBody>
      </p:sp>
      <p:sp>
        <p:nvSpPr>
          <p:cNvPr id="8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ru-RU"/>
              <a:t>методист отдела ЦИО ГАОУ РК ИПКРО Куличенко А.В.</a:t>
            </a:r>
          </a:p>
        </p:txBody>
      </p:sp>
      <p:sp>
        <p:nvSpPr>
          <p:cNvPr id="9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87661049-3161-4C2B-B361-D6304A2D1C9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9ACBC2-48AE-4BD2-86A8-41604E17ECC8}" type="datetime1">
              <a:rPr lang="ru-RU"/>
              <a:pPr>
                <a:defRPr/>
              </a:pPr>
              <a:t>26.01.2016</a:t>
            </a:fld>
            <a:endParaRPr lang="ru-RU"/>
          </a:p>
        </p:txBody>
      </p:sp>
      <p:sp>
        <p:nvSpPr>
          <p:cNvPr id="5" name="Нижний колонтитул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методист отдела ЦИО ГАОУ РК ИПКРО Куличенко А.В.</a:t>
            </a:r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197765-F52D-4ADD-83E8-8DA0C5CE9A9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BEE4A9-2EBA-4BC8-A409-8129EF5A8EB0}" type="datetime1">
              <a:rPr lang="ru-RU"/>
              <a:pPr>
                <a:defRPr/>
              </a:pPr>
              <a:t>26.01.2016</a:t>
            </a:fld>
            <a:endParaRPr lang="ru-RU"/>
          </a:p>
        </p:txBody>
      </p:sp>
      <p:sp>
        <p:nvSpPr>
          <p:cNvPr id="5" name="Нижний колонтитул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методист отдела ЦИО ГАОУ РК ИПКРО Куличенко А.В.</a:t>
            </a:r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17FBB4-1764-43C9-8015-BD1E44023C6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 useBgFill="1">
        <p:nvSpPr>
          <p:cNvPr id="5" name="Скругленный прямоугольник 4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Прямоугольник 5"/>
          <p:cNvSpPr/>
          <p:nvPr/>
        </p:nvSpPr>
        <p:spPr>
          <a:xfrm flipV="1">
            <a:off x="69850" y="2376488"/>
            <a:ext cx="9013825" cy="920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Прямоугольник 6"/>
          <p:cNvSpPr/>
          <p:nvPr/>
        </p:nvSpPr>
        <p:spPr>
          <a:xfrm>
            <a:off x="69850" y="2341563"/>
            <a:ext cx="9013825" cy="46037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68263" y="2468563"/>
            <a:ext cx="9015412" cy="4603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/>
          <a:lstStyle>
            <a:lvl1pPr algn="l">
              <a:buNone/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3D6403-B25A-43B3-AB69-56D3D97E8C0B}" type="datetime1">
              <a:rPr lang="ru-RU"/>
              <a:pPr>
                <a:defRPr/>
              </a:pPr>
              <a:t>26.01.2016</a:t>
            </a:fld>
            <a:endParaRPr lang="ru-RU"/>
          </a:p>
        </p:txBody>
      </p:sp>
      <p:sp>
        <p:nvSpPr>
          <p:cNvPr id="10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методист отдела ЦИО ГАОУ РК ИПКРО Куличенко А.В.</a:t>
            </a:r>
          </a:p>
        </p:txBody>
      </p:sp>
      <p:sp>
        <p:nvSpPr>
          <p:cNvPr id="11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46050" y="6208713"/>
            <a:ext cx="4572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235A99-D656-43E8-9FC3-21CC9D714FB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30A761-E786-4F32-B3B3-60C627798843}" type="datetime1">
              <a:rPr lang="ru-RU"/>
              <a:pPr>
                <a:defRPr/>
              </a:pPr>
              <a:t>26.01.2016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методист отдела ЦИО ГАОУ РК ИПКРО Куличенко А.В.</a:t>
            </a:r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BE0448-271B-4607-8001-86AAA84A9D9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anchor="b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anchor="b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Содержимое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B23246-382E-4B73-8BC9-52F14CB3B462}" type="datetime1">
              <a:rPr lang="ru-RU"/>
              <a:pPr>
                <a:defRPr/>
              </a:pPr>
              <a:t>26.01.2016</a:t>
            </a:fld>
            <a:endParaRPr lang="ru-RU"/>
          </a:p>
        </p:txBody>
      </p:sp>
      <p:sp>
        <p:nvSpPr>
          <p:cNvPr id="8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методист отдела ЦИО ГАОУ РК ИПКРО Куличенко А.В.</a:t>
            </a:r>
          </a:p>
        </p:txBody>
      </p:sp>
      <p:sp>
        <p:nvSpPr>
          <p:cNvPr id="9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D844A1-7963-4496-A821-A1499AE33DA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AF6EB1-231D-4E70-9499-4282684748B3}" type="datetime1">
              <a:rPr lang="ru-RU"/>
              <a:pPr>
                <a:defRPr/>
              </a:pPr>
              <a:t>26.01.2016</a:t>
            </a:fld>
            <a:endParaRPr lang="ru-RU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методист отдела ЦИО ГАОУ РК ИПКРО Куличенко А.В.</a:t>
            </a:r>
          </a:p>
        </p:txBody>
      </p:sp>
      <p:sp>
        <p:nvSpPr>
          <p:cNvPr id="5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F9E499-D1AB-479C-AB18-53BD1BD58D7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B55D09-B1E9-464A-8E7E-E7221CBA68F5}" type="datetime1">
              <a:rPr lang="ru-RU"/>
              <a:pPr>
                <a:defRPr/>
              </a:pPr>
              <a:t>26.01.2016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методист отдела ЦИО ГАОУ РК ИПКРО Куличенко А.В.</a:t>
            </a:r>
          </a:p>
        </p:txBody>
      </p:sp>
      <p:sp>
        <p:nvSpPr>
          <p:cNvPr id="4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560191-FCD0-4561-ABFE-50C62BB4488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 useBgFill="1">
        <p:nvSpPr>
          <p:cNvPr id="6" name="Скругленный прямоугольник 5"/>
          <p:cNvSpPr/>
          <p:nvPr/>
        </p:nvSpPr>
        <p:spPr>
          <a:xfrm>
            <a:off x="63500" y="69850"/>
            <a:ext cx="9013825" cy="6692900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/>
          <a:lstStyle>
            <a:lvl1pPr algn="l">
              <a:buNone/>
              <a:defRPr sz="40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BD9463-0D1D-4A14-8D3E-7B200A963435}" type="datetime1">
              <a:rPr lang="ru-RU"/>
              <a:pPr>
                <a:defRPr/>
              </a:pPr>
              <a:t>26.01.2016</a:t>
            </a:fld>
            <a:endParaRPr lang="ru-RU"/>
          </a:p>
        </p:txBody>
      </p:sp>
      <p:sp>
        <p:nvSpPr>
          <p:cNvPr id="8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методист отдела ЦИО ГАОУ РК ИПКРО Куличенко А.В.</a:t>
            </a:r>
          </a:p>
        </p:txBody>
      </p:sp>
      <p:sp>
        <p:nvSpPr>
          <p:cNvPr id="9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383077-C0B8-4D25-B7FC-4D28C4D79E2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 flipV="1">
            <a:off x="68263" y="4683125"/>
            <a:ext cx="9007475" cy="920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Прямоугольник 5"/>
          <p:cNvSpPr/>
          <p:nvPr/>
        </p:nvSpPr>
        <p:spPr>
          <a:xfrm>
            <a:off x="68263" y="4649788"/>
            <a:ext cx="9007475" cy="46037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Прямоугольник 6"/>
          <p:cNvSpPr/>
          <p:nvPr/>
        </p:nvSpPr>
        <p:spPr>
          <a:xfrm>
            <a:off x="68263" y="4773613"/>
            <a:ext cx="9007475" cy="47625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8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EC2B0F-BFE9-4994-803C-6CE52D91F387}" type="datetime1">
              <a:rPr lang="ru-RU"/>
              <a:pPr>
                <a:defRPr/>
              </a:pPr>
              <a:t>26.01.2016</a:t>
            </a:fld>
            <a:endParaRPr lang="ru-RU"/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методист отдела ЦИО ГАОУ РК ИПКРО Куличенко А.В.</a:t>
            </a:r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46050" y="6208713"/>
            <a:ext cx="4572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11560A-F522-4703-BAC6-47B2773EC24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 useBgFill="1">
        <p:nvSpPr>
          <p:cNvPr id="8" name="Скругленный прямоугольник 7"/>
          <p:cNvSpPr/>
          <p:nvPr/>
        </p:nvSpPr>
        <p:spPr>
          <a:xfrm>
            <a:off x="63500" y="69850"/>
            <a:ext cx="9013825" cy="6692900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28" name="Заголовок 21"/>
          <p:cNvSpPr>
            <a:spLocks noGrp="1"/>
          </p:cNvSpPr>
          <p:nvPr>
            <p:ph type="title"/>
          </p:nvPr>
        </p:nvSpPr>
        <p:spPr bwMode="auto">
          <a:xfrm>
            <a:off x="914400" y="274638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9144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9" name="Текст 12"/>
          <p:cNvSpPr>
            <a:spLocks noGrp="1"/>
          </p:cNvSpPr>
          <p:nvPr>
            <p:ph type="body" idx="1"/>
          </p:nvPr>
        </p:nvSpPr>
        <p:spPr bwMode="auto">
          <a:xfrm>
            <a:off x="914400" y="1447800"/>
            <a:ext cx="7772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31D5B44E-514C-4A9F-A84A-A6C00BB95F16}" type="datetime1">
              <a:rPr lang="ru-RU"/>
              <a:pPr>
                <a:defRPr/>
              </a:pPr>
              <a:t>26.01.2016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ru-RU"/>
              <a:t>методист отдела ЦИО ГАОУ РК ИПКРО Куличенко А.В.</a:t>
            </a: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146050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fld id="{ED9018ED-C7FA-4CB9-8B03-767D88399EC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pic>
        <p:nvPicPr>
          <p:cNvPr id="1033" name="Объект 16"/>
          <p:cNvPicPr>
            <a:picLocks noChangeAspect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287" r:id="rId1"/>
    <p:sldLayoutId id="2147484273" r:id="rId2"/>
    <p:sldLayoutId id="2147484288" r:id="rId3"/>
    <p:sldLayoutId id="2147484274" r:id="rId4"/>
    <p:sldLayoutId id="2147484275" r:id="rId5"/>
    <p:sldLayoutId id="2147484276" r:id="rId6"/>
    <p:sldLayoutId id="2147484277" r:id="rId7"/>
    <p:sldLayoutId id="2147484289" r:id="rId8"/>
    <p:sldLayoutId id="2147484290" r:id="rId9"/>
    <p:sldLayoutId id="2147484278" r:id="rId10"/>
    <p:sldLayoutId id="2147484279" r:id="rId11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ts val="575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28600" algn="l" rtl="0" eaLnBrk="0" fontAlgn="base" hangingPunct="0">
        <a:spcBef>
          <a:spcPts val="375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325" indent="-228600" algn="l" rtl="0" eaLnBrk="0" fontAlgn="base" hangingPunct="0">
        <a:spcBef>
          <a:spcPts val="375"/>
        </a:spcBef>
        <a:spcAft>
          <a:spcPct val="0"/>
        </a:spcAft>
        <a:buClr>
          <a:srgbClr val="E6B1AB"/>
        </a:buClr>
        <a:buSzPct val="8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228600" algn="l" rtl="0" eaLnBrk="0" fontAlgn="base" hangingPunct="0">
        <a:spcBef>
          <a:spcPts val="375"/>
        </a:spcBef>
        <a:spcAft>
          <a:spcPct val="0"/>
        </a:spcAft>
        <a:buClr>
          <a:srgbClr val="A28E6A"/>
        </a:buClr>
        <a:buSzPct val="80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ts val="375"/>
        </a:spcBef>
        <a:spcAft>
          <a:spcPct val="0"/>
        </a:spcAft>
        <a:buClr>
          <a:srgbClr val="A28E6A"/>
        </a:buClr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3238" y="4986338"/>
            <a:ext cx="8183562" cy="1050925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055" name="Текст 3"/>
          <p:cNvSpPr>
            <a:spLocks noGrp="1"/>
          </p:cNvSpPr>
          <p:nvPr>
            <p:ph type="body" idx="1"/>
          </p:nvPr>
        </p:nvSpPr>
        <p:spPr bwMode="auto">
          <a:xfrm>
            <a:off x="503238" y="530225"/>
            <a:ext cx="8183562" cy="418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82880" tIns="9144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663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pPr>
              <a:defRPr/>
            </a:pPr>
            <a:fld id="{77C9222B-07D1-4879-8A9A-F89527D76929}" type="datetime1">
              <a:rPr lang="ru-RU"/>
              <a:pPr>
                <a:defRPr/>
              </a:pPr>
              <a:t>26.01.2016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663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pPr>
              <a:defRPr/>
            </a:pPr>
            <a:r>
              <a:rPr lang="ru-RU"/>
              <a:t>методист отдела ЦИО ГАОУ РК ИПКРО Куличенко А.В.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663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pPr>
              <a:defRPr/>
            </a:pPr>
            <a:fld id="{39D886A7-499D-46B0-95F4-E1436C9A6CD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pic>
        <p:nvPicPr>
          <p:cNvPr id="2059" name="Объект 16"/>
          <p:cNvPicPr>
            <a:picLocks noChangeAspect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291" r:id="rId1"/>
    <p:sldLayoutId id="2147484280" r:id="rId2"/>
    <p:sldLayoutId id="2147484292" r:id="rId3"/>
    <p:sldLayoutId id="2147484281" r:id="rId4"/>
    <p:sldLayoutId id="2147484282" r:id="rId5"/>
    <p:sldLayoutId id="2147484283" r:id="rId6"/>
    <p:sldLayoutId id="2147484293" r:id="rId7"/>
    <p:sldLayoutId id="2147484284" r:id="rId8"/>
    <p:sldLayoutId id="2147484294" r:id="rId9"/>
    <p:sldLayoutId id="2147484285" r:id="rId10"/>
    <p:sldLayoutId id="2147484286" r:id="rId11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 kern="1200">
          <a:solidFill>
            <a:srgbClr val="FF8D3E"/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9pPr>
      <a:extLst/>
    </p:titleStyle>
    <p:bodyStyle>
      <a:lvl1pPr marL="265113" indent="-265113" algn="l" rtl="0" eaLnBrk="0" fontAlgn="base" hangingPunct="0">
        <a:spcBef>
          <a:spcPts val="25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00025" algn="l" rtl="0" eaLnBrk="0" fontAlgn="base" hangingPunct="0">
        <a:spcBef>
          <a:spcPts val="250"/>
        </a:spcBef>
        <a:spcAft>
          <a:spcPct val="0"/>
        </a:spcAft>
        <a:buClr>
          <a:schemeClr val="accent1"/>
        </a:buClr>
        <a:buSzPct val="100000"/>
        <a:buFont typeface="Verdana" pitchFamily="34" charset="0"/>
        <a:buChar char="◦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5813" indent="-182563" algn="l" rtl="0" eaLnBrk="0" fontAlgn="base" hangingPunct="0">
        <a:spcBef>
          <a:spcPts val="250"/>
        </a:spcBef>
        <a:spcAft>
          <a:spcPct val="0"/>
        </a:spcAft>
        <a:buClr>
          <a:srgbClr val="ED3742"/>
        </a:buClr>
        <a:buSzPct val="100000"/>
        <a:buFont typeface="Wingdings 2" pitchFamily="18" charset="2"/>
        <a:buChar char="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3938" indent="-182563" algn="l" rtl="0" eaLnBrk="0" fontAlgn="base" hangingPunct="0">
        <a:spcBef>
          <a:spcPts val="225"/>
        </a:spcBef>
        <a:spcAft>
          <a:spcPct val="0"/>
        </a:spcAft>
        <a:buClr>
          <a:srgbClr val="ED3742"/>
        </a:buClr>
        <a:buSzPct val="112000"/>
        <a:buFont typeface="Verdana" pitchFamily="34" charset="0"/>
        <a:buChar char="◦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79525" indent="-182563" algn="l" rtl="0" eaLnBrk="0" fontAlgn="base" hangingPunct="0">
        <a:spcBef>
          <a:spcPts val="250"/>
        </a:spcBef>
        <a:spcAft>
          <a:spcPct val="0"/>
        </a:spcAft>
        <a:buClr>
          <a:srgbClr val="4A85BF"/>
        </a:buClr>
        <a:buSzPct val="100000"/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://www.drofa.ru/" TargetMode="External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www.drofa.ru/catnews/dl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://prosv.ru/" TargetMode="External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prosv.ru/info.aspx?ob_no=12566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://www.vgf.ru/" TargetMode="Externa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://mnemozina.ru/" TargetMode="Externa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://www.it-n.ru/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www.it-n.ru/communities.aspx?cat_no=2211&amp;tmpl=com" TargetMode="External"/><Relationship Id="rId5" Type="http://schemas.openxmlformats.org/officeDocument/2006/relationships/hyperlink" Target="http://www.it-n.ru/communities.aspx?cat_no=29504&amp;tmpl=com" TargetMode="Externa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penclass.ru/dig_resources" TargetMode="External"/><Relationship Id="rId2" Type="http://schemas.openxmlformats.org/officeDocument/2006/relationships/hyperlink" Target="http://www.openclass.ru/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://edugalaxy.intel.ru/" TargetMode="Externa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nsportal.ru/" TargetMode="External"/><Relationship Id="rId2" Type="http://schemas.openxmlformats.org/officeDocument/2006/relationships/hyperlink" Target="http://nsportal.ru/shkola/korrektsionnaya-pedagogika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://pedsovet.su/" TargetMode="Externa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://www.edu.ru/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://pedsovet.org/" TargetMode="Externa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://metodisty.ru/" TargetMode="Externa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://1september.ru/" TargetMode="Externa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://www.resobr.ru/" TargetMode="Externa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://adalin.mospsy.ru/l_04_00/l_04_02a.shtml" TargetMode="External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adalin.mospsy.ru/l_02_00.shtml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://kidportal.ru/" TargetMode="Externa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://pochemu4ka.ru/" TargetMode="Externa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://ddd-gazeta.ru/content/view/431/" TargetMode="Externa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://www.baby-news.net/" TargetMode="Externa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://school-collection.edu.ru/catalog/rubr/b33a1431-1b0f-4794-b2a7-83cd3b9d7bca/?interface=catalog&amp;class%5b%5d=47&amp;class%5b%5d=48&amp;subject%5b%5d=17&amp;subject%5b%5d=16" TargetMode="Externa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://packpacku.com/" TargetMode="Externa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://www.zonar.info/" TargetMode="Externa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://www.skazki.com/novosti/" TargetMode="Externa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://deti.mail.ru/forsmall/" TargetMode="Externa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http://www.1umka.ru/" TargetMode="Externa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hyperlink" Target="http://bukashka.org/" TargetMode="Externa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hyperlink" Target="http://www.detkiuch.ru/" TargetMode="Externa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http://bibigosha.ru/" TargetMode="Externa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hyperlink" Target="http://1001skazka.com/index1.html" TargetMode="Externa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hyperlink" Target="http://www.razumniki.ru/" TargetMode="Externa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school-collection.edu.ru/catalog/rubr/3a209e5a-9ae0-478b-b803-8f89f88efbb3/?interface=teacher&amp;class%5b%5d=47&amp;subject%5b%5d=8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http://www.solnet.ee/" TargetMode="Externa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hyperlink" Target="http://www.detsadd.narod.ru/" TargetMode="Externa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hyperlink" Target="http://www.kindereducation.com/" TargetMode="Externa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hyperlink" Target="http://doshvozrast.ru/metodich/metodich.htm" TargetMode="Externa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hyperlink" Target="http://www.ivalex.vistcom.ru/index.htm" TargetMode="Externa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hyperlink" Target="http://stranamasterov.ru/" TargetMode="Externa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hyperlink" Target="http://www.logoprog.ru/" TargetMode="External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hyperlink" Target="http://games-for-kids.ru/" TargetMode="External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hyperlink" Target="http://www.logozavr.ru/1789/" TargetMode="Externa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://school-collection.edu.ru/catalog/rubr/b1f3dd8c-7443-4af5-bd78-0f0f0fd974ea/?interface=teacher&amp;class%5b%5d=44&amp;subject%5b%5d=8" TargetMode="Externa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hyperlink" Target="http://www.igraemsa.ru/" TargetMode="External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hyperlink" Target="http://www.teremoc.ru/" TargetMode="External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hyperlink" Target="http://igraem.pro/igraem-i-uchimsya/" TargetMode="External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hyperlink" Target="http://www.logopunkt.ru/" TargetMode="External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hyperlink" Target="http://delfam.ru/" TargetMode="External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hyperlink" Target="http://learningapps.org/" TargetMode="External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://fcior.edu.ru/" TargetMode="Externa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://eor-np.ru/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://na5plus.ru/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3"/>
          <p:cNvSpPr>
            <a:spLocks noGrp="1"/>
          </p:cNvSpPr>
          <p:nvPr>
            <p:ph type="ctrTitle"/>
          </p:nvPr>
        </p:nvSpPr>
        <p:spPr>
          <a:xfrm>
            <a:off x="457200" y="1506538"/>
            <a:ext cx="8229600" cy="1470025"/>
          </a:xfrm>
        </p:spPr>
        <p:txBody>
          <a:bodyPr/>
          <a:lstStyle/>
          <a:p>
            <a:pPr eaLnBrk="1" hangingPunct="1"/>
            <a:r>
              <a:rPr lang="ru-RU" sz="3600" b="1" smtClean="0"/>
              <a:t>Ресурсы сети Интернет </a:t>
            </a:r>
            <a:br>
              <a:rPr lang="ru-RU" sz="3600" b="1" smtClean="0"/>
            </a:br>
            <a:r>
              <a:rPr lang="ru-RU" sz="3600" b="1" smtClean="0"/>
              <a:t>для работы с детьми</a:t>
            </a:r>
            <a:endParaRPr lang="ru-RU" sz="36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mtClean="0">
                <a:hlinkClick r:id="rId2"/>
              </a:rPr>
              <a:t>http://www.drofa.ru/</a:t>
            </a:r>
            <a:r>
              <a:rPr lang="ru-RU" smtClean="0"/>
              <a:t> </a:t>
            </a:r>
          </a:p>
        </p:txBody>
      </p:sp>
      <p:pic>
        <p:nvPicPr>
          <p:cNvPr id="2048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85938" y="1571625"/>
            <a:ext cx="6000750" cy="450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4" name="TextBox 4"/>
          <p:cNvSpPr txBox="1">
            <a:spLocks noChangeArrowheads="1"/>
          </p:cNvSpPr>
          <p:nvPr/>
        </p:nvSpPr>
        <p:spPr bwMode="auto">
          <a:xfrm>
            <a:off x="1571625" y="6357938"/>
            <a:ext cx="65722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>
                <a:hlinkClick r:id="rId4"/>
              </a:rPr>
              <a:t>Скачать электронные приложения к учебникам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mtClean="0">
                <a:hlinkClick r:id="rId2"/>
              </a:rPr>
              <a:t>http://prosv.ru/</a:t>
            </a:r>
            <a:r>
              <a:rPr lang="ru-RU" smtClean="0"/>
              <a:t> </a:t>
            </a:r>
          </a:p>
        </p:txBody>
      </p:sp>
      <p:pic>
        <p:nvPicPr>
          <p:cNvPr id="2150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7313" y="1500188"/>
            <a:ext cx="6929437" cy="442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8" name="TextBox 6"/>
          <p:cNvSpPr txBox="1">
            <a:spLocks noChangeArrowheads="1"/>
          </p:cNvSpPr>
          <p:nvPr/>
        </p:nvSpPr>
        <p:spPr bwMode="auto">
          <a:xfrm>
            <a:off x="2357438" y="6211888"/>
            <a:ext cx="4500562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>
                <a:hlinkClick r:id="rId4"/>
              </a:rPr>
              <a:t>http://prosv.ru/info.aspx?ob_no=12566</a:t>
            </a:r>
            <a:r>
              <a:rPr lang="ru-RU"/>
              <a:t> – Интернет-ресурсы Просвещения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mtClean="0">
                <a:hlinkClick r:id="rId2"/>
              </a:rPr>
              <a:t>http://www.vgf.ru/</a:t>
            </a:r>
            <a:r>
              <a:rPr lang="ru-RU" smtClean="0"/>
              <a:t> </a:t>
            </a:r>
          </a:p>
        </p:txBody>
      </p:sp>
      <p:pic>
        <p:nvPicPr>
          <p:cNvPr id="2253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85938" y="1714500"/>
            <a:ext cx="5572125" cy="442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mtClean="0">
                <a:hlinkClick r:id="rId2"/>
              </a:rPr>
              <a:t>http://mnemozina.ru/</a:t>
            </a:r>
            <a:r>
              <a:rPr lang="ru-RU" smtClean="0"/>
              <a:t> </a:t>
            </a:r>
          </a:p>
        </p:txBody>
      </p:sp>
      <p:pic>
        <p:nvPicPr>
          <p:cNvPr id="2355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7313" y="1357313"/>
            <a:ext cx="6715125" cy="4357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mtClean="0"/>
              <a:t>Сетевые сообщества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mtClean="0">
                <a:hlinkClick r:id="rId2"/>
              </a:rPr>
              <a:t>Сеть творческих учителей </a:t>
            </a:r>
            <a:r>
              <a:rPr lang="en-US" smtClean="0">
                <a:hlinkClick r:id="rId2"/>
              </a:rPr>
              <a:t>http://www.it-n.ru/</a:t>
            </a:r>
            <a:r>
              <a:rPr lang="ru-RU" smtClean="0"/>
              <a:t> </a:t>
            </a:r>
          </a:p>
        </p:txBody>
      </p:sp>
      <p:pic>
        <p:nvPicPr>
          <p:cNvPr id="2560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7375" y="1571625"/>
            <a:ext cx="5429250" cy="3817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Picture 3" descr="http://www.it-n.ru/images/1ptrans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47625" cy="4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5" name="TextBox 7"/>
          <p:cNvSpPr txBox="1">
            <a:spLocks noChangeArrowheads="1"/>
          </p:cNvSpPr>
          <p:nvPr/>
        </p:nvSpPr>
        <p:spPr bwMode="auto">
          <a:xfrm>
            <a:off x="785813" y="5500688"/>
            <a:ext cx="7929562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/>
              <a:t>	Сообщество педагогов, работающих с детьми "... с особыми образовательными потребностями«</a:t>
            </a:r>
          </a:p>
          <a:p>
            <a:pPr algn="ctr"/>
            <a:r>
              <a:rPr lang="en-US">
                <a:hlinkClick r:id="rId5"/>
              </a:rPr>
              <a:t>http://www.it-n.ru/communities.aspx?cat_no=29504&amp;tmpl=com</a:t>
            </a:r>
            <a:endParaRPr lang="ru-RU"/>
          </a:p>
          <a:p>
            <a:pPr algn="ctr"/>
            <a:r>
              <a:rPr lang="ru-RU">
                <a:hlinkClick r:id="rId6"/>
              </a:rPr>
              <a:t>Дошкольное воспитание и образование</a:t>
            </a:r>
            <a:r>
              <a:rPr lang="ru-RU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mtClean="0"/>
              <a:t>Открытый класс</a:t>
            </a:r>
            <a:br>
              <a:rPr lang="ru-RU" smtClean="0"/>
            </a:br>
            <a:r>
              <a:rPr lang="en-US" smtClean="0">
                <a:hlinkClick r:id="rId2"/>
              </a:rPr>
              <a:t>http://www.openclass.ru/</a:t>
            </a:r>
            <a:r>
              <a:rPr lang="ru-RU" smtClean="0"/>
              <a:t> </a:t>
            </a:r>
          </a:p>
        </p:txBody>
      </p:sp>
      <p:sp>
        <p:nvSpPr>
          <p:cNvPr id="26627" name="TextBox 3"/>
          <p:cNvSpPr txBox="1">
            <a:spLocks noChangeArrowheads="1"/>
          </p:cNvSpPr>
          <p:nvPr/>
        </p:nvSpPr>
        <p:spPr bwMode="auto">
          <a:xfrm>
            <a:off x="1143000" y="5857875"/>
            <a:ext cx="74295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hlinkClick r:id="rId3"/>
              </a:rPr>
              <a:t>http://www.openclass.ru/dig_resources</a:t>
            </a:r>
            <a:r>
              <a:rPr lang="ru-RU"/>
              <a:t> - ЦОРы (различные, в т.ч. коррекц.)</a:t>
            </a:r>
          </a:p>
        </p:txBody>
      </p:sp>
      <p:pic>
        <p:nvPicPr>
          <p:cNvPr id="2662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750" y="1643063"/>
            <a:ext cx="5929313" cy="3643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mtClean="0"/>
              <a:t>Галактика Интел</a:t>
            </a:r>
            <a:br>
              <a:rPr lang="ru-RU" smtClean="0"/>
            </a:br>
            <a:r>
              <a:rPr lang="en-US" smtClean="0">
                <a:hlinkClick r:id="rId2"/>
              </a:rPr>
              <a:t>http://edugalaxy.intel.ru/</a:t>
            </a:r>
            <a:r>
              <a:rPr lang="ru-RU" smtClean="0"/>
              <a:t> </a:t>
            </a:r>
          </a:p>
        </p:txBody>
      </p:sp>
      <p:pic>
        <p:nvPicPr>
          <p:cNvPr id="2765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7375" y="1571625"/>
            <a:ext cx="5857875" cy="414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Заголовок 1"/>
          <p:cNvSpPr>
            <a:spLocks noGrp="1"/>
          </p:cNvSpPr>
          <p:nvPr>
            <p:ph type="title"/>
          </p:nvPr>
        </p:nvSpPr>
        <p:spPr>
          <a:xfrm>
            <a:off x="0" y="357188"/>
            <a:ext cx="9144000" cy="1368425"/>
          </a:xfrm>
        </p:spPr>
        <p:txBody>
          <a:bodyPr/>
          <a:lstStyle/>
          <a:p>
            <a:pPr algn="ctr"/>
            <a:r>
              <a:rPr lang="ru-RU" smtClean="0">
                <a:hlinkClick r:id="rId2"/>
              </a:rPr>
              <a:t>Социальная сеть работников образования </a:t>
            </a:r>
            <a:r>
              <a:rPr lang="en-US" smtClean="0">
                <a:hlinkClick r:id="rId3"/>
              </a:rPr>
              <a:t>http://nsportal.ru</a:t>
            </a:r>
            <a:r>
              <a:rPr lang="ru-RU" smtClean="0"/>
              <a:t> </a:t>
            </a:r>
          </a:p>
        </p:txBody>
      </p:sp>
      <p:pic>
        <p:nvPicPr>
          <p:cNvPr id="2867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71625" y="1857375"/>
            <a:ext cx="5772150" cy="393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6" name="TextBox 4"/>
          <p:cNvSpPr txBox="1">
            <a:spLocks noChangeArrowheads="1"/>
          </p:cNvSpPr>
          <p:nvPr/>
        </p:nvSpPr>
        <p:spPr bwMode="auto">
          <a:xfrm>
            <a:off x="1357313" y="6000750"/>
            <a:ext cx="67865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>
                <a:hlinkClick r:id="rId2"/>
              </a:rPr>
              <a:t>http://nsportal.ru/shkola/korrektsionnaya-pedagogika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mtClean="0"/>
              <a:t>Сообщество взаимопомощи</a:t>
            </a:r>
            <a:br>
              <a:rPr lang="ru-RU" smtClean="0"/>
            </a:br>
            <a:r>
              <a:rPr lang="en-US" smtClean="0">
                <a:hlinkClick r:id="rId2"/>
              </a:rPr>
              <a:t>http://pedsovet.su</a:t>
            </a:r>
            <a:r>
              <a:rPr lang="ru-RU" smtClean="0"/>
              <a:t> </a:t>
            </a:r>
          </a:p>
        </p:txBody>
      </p:sp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14500" y="1928813"/>
            <a:ext cx="5715000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Федеральный портал «Российское образование» </a:t>
            </a:r>
            <a:r>
              <a:rPr lang="en-US" smtClean="0">
                <a:hlinkClick r:id="rId2"/>
              </a:rPr>
              <a:t>http://www.edu.ru/</a:t>
            </a:r>
            <a:r>
              <a:rPr lang="ru-RU" smtClean="0">
                <a:hlinkClick r:id="rId2"/>
              </a:rPr>
              <a:t>   </a:t>
            </a:r>
            <a:endParaRPr lang="ru-RU" smtClean="0"/>
          </a:p>
        </p:txBody>
      </p:sp>
      <p:sp>
        <p:nvSpPr>
          <p:cNvPr id="12291" name="Содержимое 7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2292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813" y="1428750"/>
            <a:ext cx="7643812" cy="464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mtClean="0">
                <a:hlinkClick r:id="rId2"/>
              </a:rPr>
              <a:t>http://pedsovet.org/</a:t>
            </a:r>
            <a:r>
              <a:rPr lang="ru-RU" smtClean="0"/>
              <a:t> </a:t>
            </a:r>
          </a:p>
        </p:txBody>
      </p:sp>
      <p:pic>
        <p:nvPicPr>
          <p:cNvPr id="3072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7375" y="2071688"/>
            <a:ext cx="5429250" cy="378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mtClean="0">
                <a:hlinkClick r:id="rId2"/>
              </a:rPr>
              <a:t>http://metodisty.ru/</a:t>
            </a:r>
            <a:r>
              <a:rPr lang="ru-RU" smtClean="0"/>
              <a:t> </a:t>
            </a:r>
          </a:p>
        </p:txBody>
      </p:sp>
      <p:pic>
        <p:nvPicPr>
          <p:cNvPr id="3174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00250" y="1928813"/>
            <a:ext cx="5214938" cy="378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mtClean="0">
                <a:hlinkClick r:id="rId2"/>
              </a:rPr>
              <a:t>http://1september.ru/</a:t>
            </a:r>
            <a:r>
              <a:rPr lang="ru-RU" smtClean="0"/>
              <a:t> </a:t>
            </a:r>
          </a:p>
        </p:txBody>
      </p:sp>
      <p:pic>
        <p:nvPicPr>
          <p:cNvPr id="3277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7375" y="1571625"/>
            <a:ext cx="5715000" cy="471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mtClean="0"/>
              <a:t>Ресурсы для ДОУ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mtClean="0">
                <a:hlinkClick r:id="rId2"/>
              </a:rPr>
              <a:t>http://www.resobr.ru/</a:t>
            </a:r>
            <a:r>
              <a:rPr lang="ru-RU" smtClean="0"/>
              <a:t> </a:t>
            </a:r>
          </a:p>
        </p:txBody>
      </p:sp>
      <p:pic>
        <p:nvPicPr>
          <p:cNvPr id="3481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14500" y="1714500"/>
            <a:ext cx="6072188" cy="464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Заголовок 1"/>
          <p:cNvSpPr>
            <a:spLocks noGrp="1"/>
          </p:cNvSpPr>
          <p:nvPr>
            <p:ph type="title"/>
          </p:nvPr>
        </p:nvSpPr>
        <p:spPr>
          <a:xfrm>
            <a:off x="142875" y="274638"/>
            <a:ext cx="9001125" cy="1143000"/>
          </a:xfrm>
        </p:spPr>
        <p:txBody>
          <a:bodyPr/>
          <a:lstStyle/>
          <a:p>
            <a:pPr algn="ctr"/>
            <a:r>
              <a:rPr lang="en-US" smtClean="0">
                <a:hlinkClick r:id="rId2"/>
              </a:rPr>
              <a:t>http://adalin.mospsy.ru/l_04_00/l_04_02a.shtml</a:t>
            </a:r>
            <a:r>
              <a:rPr lang="ru-RU" smtClean="0"/>
              <a:t> </a:t>
            </a:r>
          </a:p>
        </p:txBody>
      </p:sp>
      <p:pic>
        <p:nvPicPr>
          <p:cNvPr id="3584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50" y="1643063"/>
            <a:ext cx="6500813" cy="420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4" name="TextBox 4"/>
          <p:cNvSpPr txBox="1">
            <a:spLocks noChangeArrowheads="1"/>
          </p:cNvSpPr>
          <p:nvPr/>
        </p:nvSpPr>
        <p:spPr bwMode="auto">
          <a:xfrm>
            <a:off x="1143000" y="6143625"/>
            <a:ext cx="61436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>
                <a:hlinkClick r:id="rId4"/>
              </a:rPr>
              <a:t>Коррекционные  методики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mtClean="0">
                <a:hlinkClick r:id="rId2"/>
              </a:rPr>
              <a:t>http://kidportal.ru/</a:t>
            </a:r>
            <a:r>
              <a:rPr lang="ru-RU" smtClean="0"/>
              <a:t> </a:t>
            </a:r>
          </a:p>
        </p:txBody>
      </p:sp>
      <p:pic>
        <p:nvPicPr>
          <p:cNvPr id="3686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1785938"/>
            <a:ext cx="7000875" cy="4500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mtClean="0">
                <a:hlinkClick r:id="rId2"/>
              </a:rPr>
              <a:t>http://pochemu4ka.ru/</a:t>
            </a:r>
            <a:r>
              <a:rPr lang="ru-RU" smtClean="0"/>
              <a:t> </a:t>
            </a:r>
          </a:p>
        </p:txBody>
      </p:sp>
      <p:pic>
        <p:nvPicPr>
          <p:cNvPr id="3789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43063" y="2000250"/>
            <a:ext cx="5715000" cy="442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mtClean="0">
                <a:hlinkClick r:id="rId2"/>
              </a:rPr>
              <a:t>http://ddd-gazeta.ru/content/view/431/</a:t>
            </a:r>
            <a:r>
              <a:rPr lang="ru-RU" smtClean="0"/>
              <a:t> </a:t>
            </a:r>
          </a:p>
        </p:txBody>
      </p:sp>
      <p:pic>
        <p:nvPicPr>
          <p:cNvPr id="3891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7313" y="1785938"/>
            <a:ext cx="6643687" cy="4500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mtClean="0">
                <a:hlinkClick r:id="rId2"/>
              </a:rPr>
              <a:t>http://www.baby-news.net/</a:t>
            </a:r>
            <a:r>
              <a:rPr lang="ru-RU" smtClean="0"/>
              <a:t> </a:t>
            </a:r>
          </a:p>
        </p:txBody>
      </p:sp>
      <p:pic>
        <p:nvPicPr>
          <p:cNvPr id="3993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1857375"/>
            <a:ext cx="6929438" cy="450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>
                <a:hlinkClick r:id="rId2"/>
              </a:rPr>
              <a:t>Единая коллекция</a:t>
            </a:r>
            <a:endParaRPr lang="ru-RU" smtClean="0"/>
          </a:p>
        </p:txBody>
      </p:sp>
      <p:pic>
        <p:nvPicPr>
          <p:cNvPr id="1331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88" y="1643063"/>
            <a:ext cx="7481887" cy="471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smtClean="0">
                <a:hlinkClick r:id="rId2"/>
              </a:rPr>
              <a:t>http://packpacku.com/</a:t>
            </a:r>
            <a:r>
              <a:rPr lang="ru-RU" b="1" smtClean="0"/>
              <a:t> </a:t>
            </a:r>
          </a:p>
        </p:txBody>
      </p:sp>
      <p:pic>
        <p:nvPicPr>
          <p:cNvPr id="4096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85875" y="1857375"/>
            <a:ext cx="6286500" cy="421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mtClean="0">
                <a:hlinkClick r:id="rId2"/>
              </a:rPr>
              <a:t>http://www.zonar.info/</a:t>
            </a:r>
            <a:r>
              <a:rPr lang="ru-RU" smtClean="0"/>
              <a:t> </a:t>
            </a:r>
          </a:p>
        </p:txBody>
      </p:sp>
      <p:pic>
        <p:nvPicPr>
          <p:cNvPr id="4198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0188" y="1928813"/>
            <a:ext cx="6786562" cy="414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mtClean="0">
                <a:hlinkClick r:id="rId2"/>
              </a:rPr>
              <a:t>http://www.skazki.com/novosti/</a:t>
            </a:r>
            <a:r>
              <a:rPr lang="ru-RU" smtClean="0"/>
              <a:t> </a:t>
            </a:r>
          </a:p>
        </p:txBody>
      </p:sp>
      <p:pic>
        <p:nvPicPr>
          <p:cNvPr id="4301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50" y="1928813"/>
            <a:ext cx="6286500" cy="4357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mtClean="0">
                <a:hlinkClick r:id="rId2"/>
              </a:rPr>
              <a:t>http://deti.mail.ru/forsmall/</a:t>
            </a:r>
            <a:r>
              <a:rPr lang="ru-RU" smtClean="0"/>
              <a:t> </a:t>
            </a:r>
          </a:p>
        </p:txBody>
      </p:sp>
      <p:pic>
        <p:nvPicPr>
          <p:cNvPr id="4403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85875" y="1857375"/>
            <a:ext cx="6643688" cy="450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smtClean="0">
                <a:hlinkClick r:id="rId2"/>
              </a:rPr>
              <a:t>http://www.1umka.ru/</a:t>
            </a:r>
            <a:r>
              <a:rPr lang="ru-RU" b="1" smtClean="0"/>
              <a:t> </a:t>
            </a:r>
          </a:p>
        </p:txBody>
      </p:sp>
      <p:pic>
        <p:nvPicPr>
          <p:cNvPr id="4505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4438" y="1928813"/>
            <a:ext cx="6429375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mtClean="0">
                <a:hlinkClick r:id="rId2"/>
              </a:rPr>
              <a:t>http://bukashka.org/</a:t>
            </a:r>
            <a:r>
              <a:rPr lang="ru-RU" smtClean="0"/>
              <a:t> </a:t>
            </a:r>
          </a:p>
        </p:txBody>
      </p:sp>
      <p:pic>
        <p:nvPicPr>
          <p:cNvPr id="4608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813" y="1785938"/>
            <a:ext cx="7000875" cy="4357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smtClean="0">
                <a:hlinkClick r:id="rId2"/>
              </a:rPr>
              <a:t>http://www.detkiuch.ru/</a:t>
            </a:r>
            <a:r>
              <a:rPr lang="ru-RU" b="1" smtClean="0"/>
              <a:t> </a:t>
            </a:r>
          </a:p>
        </p:txBody>
      </p:sp>
      <p:pic>
        <p:nvPicPr>
          <p:cNvPr id="4710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88" y="1785938"/>
            <a:ext cx="7000875" cy="442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mtClean="0">
                <a:hlinkClick r:id="rId2"/>
              </a:rPr>
              <a:t>http://bibigosha.ru/</a:t>
            </a:r>
            <a:r>
              <a:rPr lang="ru-RU" smtClean="0"/>
              <a:t> </a:t>
            </a:r>
          </a:p>
        </p:txBody>
      </p:sp>
      <p:pic>
        <p:nvPicPr>
          <p:cNvPr id="4813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7313" y="1714500"/>
            <a:ext cx="6715125" cy="421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smtClean="0">
                <a:hlinkClick r:id="rId2"/>
              </a:rPr>
              <a:t>http://1001skazka.com/index1.html</a:t>
            </a:r>
            <a:r>
              <a:rPr lang="ru-RU" b="1" smtClean="0"/>
              <a:t> </a:t>
            </a:r>
          </a:p>
        </p:txBody>
      </p:sp>
      <p:pic>
        <p:nvPicPr>
          <p:cNvPr id="4915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28813" y="1928813"/>
            <a:ext cx="4786312" cy="407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mtClean="0">
                <a:hlinkClick r:id="rId2"/>
              </a:rPr>
              <a:t>http://www.razumniki.ru/</a:t>
            </a:r>
            <a:r>
              <a:rPr lang="ru-RU" smtClean="0"/>
              <a:t> </a:t>
            </a:r>
          </a:p>
        </p:txBody>
      </p:sp>
      <p:pic>
        <p:nvPicPr>
          <p:cNvPr id="5017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43063" y="1857375"/>
            <a:ext cx="6072187" cy="450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smtClean="0"/>
              <a:t>Тренажер «Компьютерная фонетическая лаборатория»</a:t>
            </a:r>
            <a:endParaRPr lang="ru-RU" smtClean="0"/>
          </a:p>
        </p:txBody>
      </p:sp>
      <p:pic>
        <p:nvPicPr>
          <p:cNvPr id="1433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63" y="1928813"/>
            <a:ext cx="8415337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0" name="TextBox 5"/>
          <p:cNvSpPr txBox="1">
            <a:spLocks noChangeArrowheads="1"/>
          </p:cNvSpPr>
          <p:nvPr/>
        </p:nvSpPr>
        <p:spPr bwMode="auto">
          <a:xfrm>
            <a:off x="1285875" y="4929188"/>
            <a:ext cx="735806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hlinkClick r:id="rId3"/>
              </a:rPr>
              <a:t>http://school-collection.edu.ru/catalog/rubr/3a209e5a-9ae0-478b-b803-8f89f88efbb3/?interface=teacher&amp;class[]=47&amp;subject[]=8</a:t>
            </a:r>
            <a:r>
              <a:rPr lang="ru-RU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smtClean="0">
                <a:hlinkClick r:id="rId2"/>
              </a:rPr>
              <a:t>http://www.solnet.ee/</a:t>
            </a:r>
            <a:r>
              <a:rPr lang="ru-RU" b="1" smtClean="0"/>
              <a:t> </a:t>
            </a:r>
          </a:p>
        </p:txBody>
      </p:sp>
      <p:pic>
        <p:nvPicPr>
          <p:cNvPr id="5120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85938" y="1857375"/>
            <a:ext cx="5715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mtClean="0">
                <a:hlinkClick r:id="rId2"/>
              </a:rPr>
              <a:t>http://www.detsadd.narod.ru/</a:t>
            </a:r>
            <a:r>
              <a:rPr lang="ru-RU" smtClean="0"/>
              <a:t> </a:t>
            </a:r>
          </a:p>
        </p:txBody>
      </p:sp>
      <p:pic>
        <p:nvPicPr>
          <p:cNvPr id="5222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1563" y="2071688"/>
            <a:ext cx="6929437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mtClean="0">
                <a:hlinkClick r:id="rId2"/>
              </a:rPr>
              <a:t>http://www.kindereducation.com/</a:t>
            </a:r>
            <a:r>
              <a:rPr lang="ru-RU" smtClean="0"/>
              <a:t> </a:t>
            </a:r>
          </a:p>
        </p:txBody>
      </p:sp>
      <p:pic>
        <p:nvPicPr>
          <p:cNvPr id="5325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28813" y="1857375"/>
            <a:ext cx="5643562" cy="435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mtClean="0">
                <a:hlinkClick r:id="rId2"/>
              </a:rPr>
              <a:t>http://doshvozrast.ru/metodich/metodich.htm</a:t>
            </a:r>
            <a:r>
              <a:rPr lang="ru-RU" smtClean="0"/>
              <a:t> </a:t>
            </a:r>
          </a:p>
        </p:txBody>
      </p:sp>
      <p:pic>
        <p:nvPicPr>
          <p:cNvPr id="5427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14500" y="1857375"/>
            <a:ext cx="5572125" cy="450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Заголовок 1"/>
          <p:cNvSpPr>
            <a:spLocks noGrp="1"/>
          </p:cNvSpPr>
          <p:nvPr>
            <p:ph type="title"/>
          </p:nvPr>
        </p:nvSpPr>
        <p:spPr>
          <a:xfrm>
            <a:off x="500063" y="274638"/>
            <a:ext cx="8643937" cy="1143000"/>
          </a:xfrm>
        </p:spPr>
        <p:txBody>
          <a:bodyPr/>
          <a:lstStyle/>
          <a:p>
            <a:pPr algn="ctr"/>
            <a:r>
              <a:rPr lang="en-US" smtClean="0">
                <a:hlinkClick r:id="rId2"/>
              </a:rPr>
              <a:t>http://www.ivalex.vistcom.ru/index.htm</a:t>
            </a:r>
            <a:r>
              <a:rPr lang="ru-RU" smtClean="0"/>
              <a:t> </a:t>
            </a:r>
          </a:p>
        </p:txBody>
      </p:sp>
      <p:pic>
        <p:nvPicPr>
          <p:cNvPr id="5529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1928813"/>
            <a:ext cx="6858000" cy="4357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mtClean="0">
                <a:hlinkClick r:id="rId2"/>
              </a:rPr>
              <a:t>http://stranamasterov.ru/</a:t>
            </a:r>
            <a:r>
              <a:rPr lang="ru-RU" smtClean="0"/>
              <a:t> </a:t>
            </a:r>
          </a:p>
        </p:txBody>
      </p:sp>
      <p:pic>
        <p:nvPicPr>
          <p:cNvPr id="5632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85875" y="1714500"/>
            <a:ext cx="6929438" cy="442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mtClean="0">
                <a:hlinkClick r:id="rId2"/>
              </a:rPr>
              <a:t>Логопедические программы</a:t>
            </a:r>
            <a:br>
              <a:rPr lang="ru-RU" smtClean="0">
                <a:hlinkClick r:id="rId2"/>
              </a:rPr>
            </a:br>
            <a:r>
              <a:rPr lang="en-US" smtClean="0">
                <a:hlinkClick r:id="rId2"/>
              </a:rPr>
              <a:t>http://www.logoprog.ru/</a:t>
            </a:r>
            <a:r>
              <a:rPr lang="ru-RU" smtClean="0"/>
              <a:t> </a:t>
            </a:r>
          </a:p>
        </p:txBody>
      </p:sp>
      <p:pic>
        <p:nvPicPr>
          <p:cNvPr id="5734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28813" y="1714500"/>
            <a:ext cx="5357812" cy="414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mtClean="0"/>
              <a:t>Сайты он-лайн игр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mtClean="0">
                <a:hlinkClick r:id="rId2"/>
              </a:rPr>
              <a:t>Веселые уроки</a:t>
            </a:r>
            <a:br>
              <a:rPr lang="ru-RU" smtClean="0">
                <a:hlinkClick r:id="rId2"/>
              </a:rPr>
            </a:br>
            <a:r>
              <a:rPr lang="en-US" smtClean="0">
                <a:hlinkClick r:id="rId2"/>
              </a:rPr>
              <a:t>http://games-for-kids.ru/</a:t>
            </a:r>
            <a:r>
              <a:rPr lang="ru-RU" smtClean="0"/>
              <a:t> </a:t>
            </a:r>
          </a:p>
        </p:txBody>
      </p:sp>
      <p:pic>
        <p:nvPicPr>
          <p:cNvPr id="5939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14500" y="1357313"/>
            <a:ext cx="6000750" cy="439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6" name="TextBox 4"/>
          <p:cNvSpPr txBox="1">
            <a:spLocks noChangeArrowheads="1"/>
          </p:cNvSpPr>
          <p:nvPr/>
        </p:nvSpPr>
        <p:spPr bwMode="auto">
          <a:xfrm>
            <a:off x="1500188" y="6000750"/>
            <a:ext cx="72151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/>
              <a:t>Игры на развитие внимания, речи, обучение чтению, математике и др.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mtClean="0">
                <a:hlinkClick r:id="rId2"/>
              </a:rPr>
              <a:t>Умные игры для умных детей</a:t>
            </a:r>
            <a:br>
              <a:rPr lang="ru-RU" smtClean="0">
                <a:hlinkClick r:id="rId2"/>
              </a:rPr>
            </a:br>
            <a:r>
              <a:rPr lang="en-US" smtClean="0">
                <a:hlinkClick r:id="rId2"/>
              </a:rPr>
              <a:t>http://www.logozavr.ru/1789/</a:t>
            </a:r>
            <a:r>
              <a:rPr lang="ru-RU" smtClean="0"/>
              <a:t> </a:t>
            </a:r>
          </a:p>
        </p:txBody>
      </p:sp>
      <p:pic>
        <p:nvPicPr>
          <p:cNvPr id="6041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7375" y="1357313"/>
            <a:ext cx="5786438" cy="434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20" name="TextBox 4"/>
          <p:cNvSpPr txBox="1">
            <a:spLocks noChangeArrowheads="1"/>
          </p:cNvSpPr>
          <p:nvPr/>
        </p:nvSpPr>
        <p:spPr bwMode="auto">
          <a:xfrm>
            <a:off x="1500188" y="6000750"/>
            <a:ext cx="721518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/>
              <a:t>Игры для разных возрастных категорий (судоку, магический квадрат, мозаика, орнамент и др.)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>
          <a:xfrm>
            <a:off x="928688" y="714375"/>
            <a:ext cx="7772400" cy="1143000"/>
          </a:xfrm>
        </p:spPr>
        <p:txBody>
          <a:bodyPr/>
          <a:lstStyle/>
          <a:p>
            <a:pPr algn="ctr"/>
            <a:r>
              <a:rPr lang="ru-RU" b="1" smtClean="0"/>
              <a:t>Инновационный учебный материал «Учимся правильно говорить»</a:t>
            </a:r>
            <a:endParaRPr lang="ru-RU" smtClean="0"/>
          </a:p>
        </p:txBody>
      </p:sp>
      <p:sp>
        <p:nvSpPr>
          <p:cNvPr id="15363" name="TextBox 5"/>
          <p:cNvSpPr txBox="1">
            <a:spLocks noChangeArrowheads="1"/>
          </p:cNvSpPr>
          <p:nvPr/>
        </p:nvSpPr>
        <p:spPr bwMode="auto">
          <a:xfrm>
            <a:off x="857250" y="5429250"/>
            <a:ext cx="735806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hlinkClick r:id="rId2"/>
              </a:rPr>
              <a:t>http://school-collection.edu.ru/catalog/rubr/b1f3dd8c-7443-4af5-bd78-0f0f0fd974ea/?interface=teacher&amp;class[]=44&amp;subject[]=8</a:t>
            </a:r>
            <a:r>
              <a:rPr lang="ru-RU"/>
              <a:t> </a:t>
            </a:r>
          </a:p>
        </p:txBody>
      </p:sp>
      <p:pic>
        <p:nvPicPr>
          <p:cNvPr id="1536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" y="1857375"/>
            <a:ext cx="7929563" cy="340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mtClean="0">
                <a:hlinkClick r:id="rId2"/>
              </a:rPr>
              <a:t>Играемся</a:t>
            </a:r>
            <a:r>
              <a:rPr lang="ru-RU" smtClean="0"/>
              <a:t/>
            </a:r>
            <a:br>
              <a:rPr lang="ru-RU" smtClean="0"/>
            </a:br>
            <a:r>
              <a:rPr lang="en-US" smtClean="0"/>
              <a:t> </a:t>
            </a:r>
            <a:r>
              <a:rPr lang="en-US" smtClean="0">
                <a:hlinkClick r:id="rId2"/>
              </a:rPr>
              <a:t>http://www.igraemsa.ru/</a:t>
            </a:r>
            <a:r>
              <a:rPr lang="ru-RU" smtClean="0"/>
              <a:t> </a:t>
            </a:r>
          </a:p>
        </p:txBody>
      </p:sp>
      <p:pic>
        <p:nvPicPr>
          <p:cNvPr id="6144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7375" y="1357313"/>
            <a:ext cx="5929313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4" name="TextBox 9"/>
          <p:cNvSpPr txBox="1">
            <a:spLocks noChangeArrowheads="1"/>
          </p:cNvSpPr>
          <p:nvPr/>
        </p:nvSpPr>
        <p:spPr bwMode="auto">
          <a:xfrm>
            <a:off x="1500188" y="6000750"/>
            <a:ext cx="72151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/>
              <a:t>Игры на внимание и памяти, познавательные, загадки, ребусы и др.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mtClean="0">
                <a:hlinkClick r:id="rId2"/>
              </a:rPr>
              <a:t>Теремок</a:t>
            </a:r>
            <a:r>
              <a:rPr lang="ru-RU" smtClean="0"/>
              <a:t/>
            </a:r>
            <a:br>
              <a:rPr lang="ru-RU" smtClean="0"/>
            </a:br>
            <a:r>
              <a:rPr lang="en-US" smtClean="0">
                <a:hlinkClick r:id="rId2"/>
              </a:rPr>
              <a:t>http://www.teremoc.ru/</a:t>
            </a:r>
            <a:r>
              <a:rPr lang="ru-RU" smtClean="0"/>
              <a:t> </a:t>
            </a:r>
          </a:p>
        </p:txBody>
      </p:sp>
      <p:pic>
        <p:nvPicPr>
          <p:cNvPr id="624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43063" y="1357313"/>
            <a:ext cx="6072187" cy="415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8" name="TextBox 5"/>
          <p:cNvSpPr txBox="1">
            <a:spLocks noChangeArrowheads="1"/>
          </p:cNvSpPr>
          <p:nvPr/>
        </p:nvSpPr>
        <p:spPr bwMode="auto">
          <a:xfrm>
            <a:off x="1500188" y="6000750"/>
            <a:ext cx="72151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/>
              <a:t>Игры для подготовки к школе, есть игры для скачивания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pPr algn="ctr"/>
            <a:r>
              <a:rPr lang="ru-RU" smtClean="0">
                <a:hlinkClick r:id="rId2"/>
              </a:rPr>
              <a:t>Играем и учимся</a:t>
            </a:r>
            <a:r>
              <a:rPr lang="ru-RU" smtClean="0"/>
              <a:t/>
            </a:r>
            <a:br>
              <a:rPr lang="ru-RU" smtClean="0"/>
            </a:br>
            <a:r>
              <a:rPr lang="en-US" smtClean="0">
                <a:hlinkClick r:id="rId2"/>
              </a:rPr>
              <a:t>http://igraem.pro/igraem-i-uchimsya/</a:t>
            </a:r>
            <a:r>
              <a:rPr lang="ru-RU" smtClean="0"/>
              <a:t> </a:t>
            </a:r>
          </a:p>
        </p:txBody>
      </p:sp>
      <p:pic>
        <p:nvPicPr>
          <p:cNvPr id="6349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7375" y="1643063"/>
            <a:ext cx="5572125" cy="3643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mtClean="0">
                <a:hlinkClick r:id="rId2"/>
              </a:rPr>
              <a:t>http://www.logopunkt.ru/</a:t>
            </a:r>
            <a:r>
              <a:rPr lang="ru-RU" smtClean="0"/>
              <a:t> </a:t>
            </a:r>
          </a:p>
        </p:txBody>
      </p:sp>
      <p:pic>
        <p:nvPicPr>
          <p:cNvPr id="6451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14500" y="1500188"/>
            <a:ext cx="6143625" cy="414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6" name="TextBox 5"/>
          <p:cNvSpPr txBox="1">
            <a:spLocks noChangeArrowheads="1"/>
          </p:cNvSpPr>
          <p:nvPr/>
        </p:nvSpPr>
        <p:spPr bwMode="auto">
          <a:xfrm>
            <a:off x="1500188" y="6000750"/>
            <a:ext cx="635793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/>
              <a:t>Можно купить специализированную компьютерную программу</a:t>
            </a:r>
            <a:r>
              <a:rPr lang="ru-RU" b="1"/>
              <a:t> «Игры для Тигры» (1900 рублей)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mtClean="0">
                <a:hlinkClick r:id="rId2"/>
              </a:rPr>
              <a:t>http://delfam.ru/</a:t>
            </a:r>
            <a:r>
              <a:rPr lang="ru-RU" smtClean="0"/>
              <a:t> </a:t>
            </a:r>
          </a:p>
        </p:txBody>
      </p:sp>
      <p:sp>
        <p:nvSpPr>
          <p:cNvPr id="65539" name="TextBox 5"/>
          <p:cNvSpPr txBox="1">
            <a:spLocks noChangeArrowheads="1"/>
          </p:cNvSpPr>
          <p:nvPr/>
        </p:nvSpPr>
        <p:spPr bwMode="auto">
          <a:xfrm>
            <a:off x="1500188" y="6000750"/>
            <a:ext cx="635793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/>
              <a:t>Можно купить специализированную компьютерную программу</a:t>
            </a:r>
            <a:r>
              <a:rPr lang="ru-RU" b="1"/>
              <a:t> «Дельфа» (от 17000 рублей)</a:t>
            </a:r>
            <a:endParaRPr lang="ru-RU"/>
          </a:p>
        </p:txBody>
      </p:sp>
      <p:pic>
        <p:nvPicPr>
          <p:cNvPr id="6554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00250" y="1500188"/>
            <a:ext cx="5357813" cy="421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92100" y="2179638"/>
            <a:ext cx="8377238" cy="1781175"/>
          </a:xfrm>
        </p:spPr>
        <p:txBody>
          <a:bodyPr lIns="0" rIns="0" bIns="0" anchor="b"/>
          <a:lstStyle/>
          <a:p>
            <a:pPr marL="34925" eaLnBrk="1" hangingPunct="1">
              <a:lnSpc>
                <a:spcPct val="95000"/>
              </a:lnSpc>
              <a:spcBef>
                <a:spcPct val="0"/>
              </a:spcBef>
            </a:pPr>
            <a:r>
              <a:rPr lang="en-US" sz="5600" b="1" smtClean="0">
                <a:solidFill>
                  <a:srgbClr val="002060"/>
                </a:solidFill>
                <a:latin typeface="Arial" charset="0"/>
              </a:rPr>
              <a:t>Приложения LearningApps</a:t>
            </a:r>
          </a:p>
          <a:p>
            <a:pPr marL="34925" algn="l" eaLnBrk="1" hangingPunct="1">
              <a:lnSpc>
                <a:spcPct val="95000"/>
              </a:lnSpc>
              <a:spcBef>
                <a:spcPct val="0"/>
              </a:spcBef>
            </a:pPr>
            <a:endParaRPr lang="en-US" sz="2200" smtClean="0">
              <a:solidFill>
                <a:srgbClr val="443329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3238" y="4983163"/>
            <a:ext cx="8183562" cy="105251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>
                <a:solidFill>
                  <a:schemeClr val="accent1">
                    <a:tint val="88000"/>
                    <a:satMod val="150000"/>
                  </a:schemeClr>
                </a:solidFill>
              </a:rPr>
              <a:t>ШАГ 1</a:t>
            </a:r>
            <a:endParaRPr lang="ru-RU" dirty="0">
              <a:solidFill>
                <a:schemeClr val="accent1">
                  <a:tint val="88000"/>
                  <a:satMod val="150000"/>
                </a:schemeClr>
              </a:solidFill>
            </a:endParaRPr>
          </a:p>
        </p:txBody>
      </p:sp>
      <p:sp>
        <p:nvSpPr>
          <p:cNvPr id="67587" name="Содержимое 2"/>
          <p:cNvSpPr>
            <a:spLocks noGrp="1"/>
          </p:cNvSpPr>
          <p:nvPr>
            <p:ph idx="1"/>
          </p:nvPr>
        </p:nvSpPr>
        <p:spPr>
          <a:xfrm>
            <a:off x="503238" y="530225"/>
            <a:ext cx="8183562" cy="4187825"/>
          </a:xfrm>
        </p:spPr>
        <p:txBody>
          <a:bodyPr/>
          <a:lstStyle/>
          <a:p>
            <a:pPr eaLnBrk="1" hangingPunct="1"/>
            <a:r>
              <a:rPr lang="ru-RU" smtClean="0"/>
              <a:t>Зайдите на сайт </a:t>
            </a:r>
            <a:r>
              <a:rPr lang="en-US" smtClean="0">
                <a:hlinkClick r:id="rId2"/>
              </a:rPr>
              <a:t>http://learningapps.org/</a:t>
            </a:r>
            <a:r>
              <a:rPr lang="ru-RU" smtClean="0"/>
              <a:t> </a:t>
            </a:r>
          </a:p>
        </p:txBody>
      </p:sp>
      <p:pic>
        <p:nvPicPr>
          <p:cNvPr id="6758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9575" y="1308100"/>
            <a:ext cx="5721350" cy="38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3238" y="4983163"/>
            <a:ext cx="8183562" cy="105251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>
                <a:solidFill>
                  <a:schemeClr val="accent1">
                    <a:tint val="88000"/>
                    <a:satMod val="150000"/>
                  </a:schemeClr>
                </a:solidFill>
              </a:rPr>
              <a:t>ШАГ 2</a:t>
            </a:r>
            <a:endParaRPr lang="ru-RU" dirty="0">
              <a:solidFill>
                <a:schemeClr val="accent1">
                  <a:tint val="88000"/>
                  <a:satMod val="150000"/>
                </a:schemeClr>
              </a:solidFill>
            </a:endParaRPr>
          </a:p>
        </p:txBody>
      </p:sp>
      <p:sp>
        <p:nvSpPr>
          <p:cNvPr id="68611" name="Содержимое 2"/>
          <p:cNvSpPr>
            <a:spLocks noGrp="1"/>
          </p:cNvSpPr>
          <p:nvPr>
            <p:ph idx="1"/>
          </p:nvPr>
        </p:nvSpPr>
        <p:spPr>
          <a:xfrm>
            <a:off x="503238" y="530225"/>
            <a:ext cx="8183562" cy="584200"/>
          </a:xfrm>
        </p:spPr>
        <p:txBody>
          <a:bodyPr/>
          <a:lstStyle/>
          <a:p>
            <a:pPr eaLnBrk="1" hangingPunct="1"/>
            <a:r>
              <a:rPr lang="ru-RU" smtClean="0"/>
              <a:t>Выберите русский язык</a:t>
            </a:r>
          </a:p>
        </p:txBody>
      </p:sp>
      <p:grpSp>
        <p:nvGrpSpPr>
          <p:cNvPr id="68612" name="Группа 6"/>
          <p:cNvGrpSpPr>
            <a:grpSpLocks/>
          </p:cNvGrpSpPr>
          <p:nvPr/>
        </p:nvGrpSpPr>
        <p:grpSpPr bwMode="auto">
          <a:xfrm>
            <a:off x="1614488" y="600075"/>
            <a:ext cx="6108700" cy="4681538"/>
            <a:chOff x="1793852" y="666728"/>
            <a:chExt cx="6786610" cy="5201887"/>
          </a:xfrm>
        </p:grpSpPr>
        <p:pic>
          <p:nvPicPr>
            <p:cNvPr id="68613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793852" y="1309670"/>
              <a:ext cx="6786610" cy="45589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Стрелка вниз 5"/>
            <p:cNvSpPr/>
            <p:nvPr/>
          </p:nvSpPr>
          <p:spPr>
            <a:xfrm>
              <a:off x="8223272" y="666728"/>
              <a:ext cx="285752" cy="714380"/>
            </a:xfrm>
            <a:prstGeom prst="downArrow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3238" y="4983163"/>
            <a:ext cx="8183562" cy="105251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>
                <a:solidFill>
                  <a:schemeClr val="accent1">
                    <a:tint val="88000"/>
                    <a:satMod val="150000"/>
                  </a:schemeClr>
                </a:solidFill>
              </a:rPr>
              <a:t>ШАГ 3</a:t>
            </a:r>
            <a:endParaRPr lang="ru-RU" dirty="0">
              <a:solidFill>
                <a:schemeClr val="accent1">
                  <a:tint val="88000"/>
                  <a:satMod val="150000"/>
                </a:schemeClr>
              </a:solidFill>
            </a:endParaRPr>
          </a:p>
        </p:txBody>
      </p:sp>
      <p:sp>
        <p:nvSpPr>
          <p:cNvPr id="69635" name="Содержимое 2"/>
          <p:cNvSpPr>
            <a:spLocks noGrp="1"/>
          </p:cNvSpPr>
          <p:nvPr>
            <p:ph idx="1"/>
          </p:nvPr>
        </p:nvSpPr>
        <p:spPr>
          <a:xfrm>
            <a:off x="503238" y="530225"/>
            <a:ext cx="8183562" cy="584200"/>
          </a:xfrm>
        </p:spPr>
        <p:txBody>
          <a:bodyPr/>
          <a:lstStyle/>
          <a:p>
            <a:pPr eaLnBrk="1" hangingPunct="1"/>
            <a:r>
              <a:rPr lang="ru-RU" smtClean="0"/>
              <a:t>Зарегистируйтесь</a:t>
            </a:r>
          </a:p>
        </p:txBody>
      </p:sp>
      <p:grpSp>
        <p:nvGrpSpPr>
          <p:cNvPr id="69636" name="Группа 8"/>
          <p:cNvGrpSpPr>
            <a:grpSpLocks/>
          </p:cNvGrpSpPr>
          <p:nvPr/>
        </p:nvGrpSpPr>
        <p:grpSpPr bwMode="auto">
          <a:xfrm>
            <a:off x="1614488" y="728663"/>
            <a:ext cx="6108700" cy="4649787"/>
            <a:chOff x="1793852" y="809604"/>
            <a:chExt cx="6786610" cy="5165860"/>
          </a:xfrm>
        </p:grpSpPr>
        <p:pic>
          <p:nvPicPr>
            <p:cNvPr id="69637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793852" y="1309670"/>
              <a:ext cx="6786610" cy="46657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Стрелка вниз 7"/>
            <p:cNvSpPr/>
            <p:nvPr/>
          </p:nvSpPr>
          <p:spPr>
            <a:xfrm>
              <a:off x="7866082" y="809604"/>
              <a:ext cx="500066" cy="1071570"/>
            </a:xfrm>
            <a:prstGeom prst="downArrow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3238" y="4983163"/>
            <a:ext cx="8183562" cy="105251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>
                <a:solidFill>
                  <a:schemeClr val="accent1">
                    <a:tint val="88000"/>
                    <a:satMod val="150000"/>
                  </a:schemeClr>
                </a:solidFill>
              </a:rPr>
              <a:t>ШАГ 4</a:t>
            </a:r>
            <a:endParaRPr lang="ru-RU" dirty="0">
              <a:solidFill>
                <a:schemeClr val="accent1">
                  <a:tint val="88000"/>
                  <a:satMod val="150000"/>
                </a:schemeClr>
              </a:solidFill>
            </a:endParaRPr>
          </a:p>
        </p:txBody>
      </p:sp>
      <p:sp>
        <p:nvSpPr>
          <p:cNvPr id="70659" name="Содержимое 2"/>
          <p:cNvSpPr>
            <a:spLocks noGrp="1"/>
          </p:cNvSpPr>
          <p:nvPr>
            <p:ph idx="1"/>
          </p:nvPr>
        </p:nvSpPr>
        <p:spPr>
          <a:xfrm>
            <a:off x="503238" y="530225"/>
            <a:ext cx="8183562" cy="584200"/>
          </a:xfrm>
        </p:spPr>
        <p:txBody>
          <a:bodyPr/>
          <a:lstStyle/>
          <a:p>
            <a:pPr eaLnBrk="1" hangingPunct="1"/>
            <a:r>
              <a:rPr lang="ru-RU" smtClean="0"/>
              <a:t>Нажмите «Создать аккаунт»</a:t>
            </a:r>
          </a:p>
        </p:txBody>
      </p:sp>
      <p:grpSp>
        <p:nvGrpSpPr>
          <p:cNvPr id="70660" name="Группа 9"/>
          <p:cNvGrpSpPr>
            <a:grpSpLocks/>
          </p:cNvGrpSpPr>
          <p:nvPr/>
        </p:nvGrpSpPr>
        <p:grpSpPr bwMode="auto">
          <a:xfrm>
            <a:off x="1422400" y="1179513"/>
            <a:ext cx="6243638" cy="3921125"/>
            <a:chOff x="1579538" y="1309670"/>
            <a:chExt cx="6936927" cy="4357718"/>
          </a:xfrm>
        </p:grpSpPr>
        <p:pic>
          <p:nvPicPr>
            <p:cNvPr id="70661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579538" y="1452546"/>
              <a:ext cx="6936927" cy="42148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Стрелка вниз 8"/>
            <p:cNvSpPr/>
            <p:nvPr/>
          </p:nvSpPr>
          <p:spPr>
            <a:xfrm>
              <a:off x="5151438" y="1309670"/>
              <a:ext cx="571504" cy="2357454"/>
            </a:xfrm>
            <a:prstGeom prst="downArrow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ru-RU" sz="2800" b="1" smtClean="0"/>
              <a:t>Федеральный центр информационно-образовательных ресурсов </a:t>
            </a:r>
            <a:r>
              <a:rPr lang="ru-RU" sz="2800" b="1" u="sng" smtClean="0">
                <a:hlinkClick r:id="rId2"/>
              </a:rPr>
              <a:t>http://fcior.edu.ru</a:t>
            </a:r>
            <a:endParaRPr lang="ru-RU" sz="2800" b="1" u="sng" smtClean="0"/>
          </a:p>
        </p:txBody>
      </p:sp>
      <p:pic>
        <p:nvPicPr>
          <p:cNvPr id="16387" name="Picture 4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943100" y="1447800"/>
            <a:ext cx="5715000" cy="4572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3238" y="4983163"/>
            <a:ext cx="8183562" cy="105251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>
                <a:solidFill>
                  <a:schemeClr val="accent1">
                    <a:tint val="88000"/>
                    <a:satMod val="150000"/>
                  </a:schemeClr>
                </a:solidFill>
              </a:rPr>
              <a:t>ШАГ 5</a:t>
            </a:r>
            <a:endParaRPr lang="ru-RU" dirty="0">
              <a:solidFill>
                <a:schemeClr val="accent1">
                  <a:tint val="88000"/>
                  <a:satMod val="150000"/>
                </a:schemeClr>
              </a:solidFill>
            </a:endParaRPr>
          </a:p>
        </p:txBody>
      </p:sp>
      <p:sp>
        <p:nvSpPr>
          <p:cNvPr id="71683" name="Содержимое 2"/>
          <p:cNvSpPr>
            <a:spLocks noGrp="1"/>
          </p:cNvSpPr>
          <p:nvPr>
            <p:ph idx="1"/>
          </p:nvPr>
        </p:nvSpPr>
        <p:spPr>
          <a:xfrm>
            <a:off x="503238" y="530225"/>
            <a:ext cx="8183562" cy="584200"/>
          </a:xfrm>
        </p:spPr>
        <p:txBody>
          <a:bodyPr/>
          <a:lstStyle/>
          <a:p>
            <a:pPr eaLnBrk="1" hangingPunct="1"/>
            <a:r>
              <a:rPr lang="ru-RU" smtClean="0"/>
              <a:t>Заполните все поля, нажмите «создать»</a:t>
            </a:r>
          </a:p>
        </p:txBody>
      </p:sp>
      <p:pic>
        <p:nvPicPr>
          <p:cNvPr id="7168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9575" y="1265238"/>
            <a:ext cx="5786438" cy="409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mtClean="0">
                <a:hlinkClick r:id="rId2"/>
              </a:rPr>
              <a:t>http://eor-np.ru/</a:t>
            </a:r>
            <a:r>
              <a:rPr lang="ru-RU" smtClean="0"/>
              <a:t> </a:t>
            </a:r>
          </a:p>
        </p:txBody>
      </p:sp>
      <p:pic>
        <p:nvPicPr>
          <p:cNvPr id="1741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14500" y="1428750"/>
            <a:ext cx="5500688" cy="407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mtClean="0">
                <a:hlinkClick r:id="rId2"/>
              </a:rPr>
              <a:t>http://na5plus.ru/</a:t>
            </a:r>
            <a:r>
              <a:rPr lang="ru-RU" smtClean="0"/>
              <a:t> </a:t>
            </a:r>
          </a:p>
        </p:txBody>
      </p:sp>
      <p:pic>
        <p:nvPicPr>
          <p:cNvPr id="1843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14500" y="1785938"/>
            <a:ext cx="5500688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mtClean="0"/>
              <a:t>Сайты издательств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f4d172d4ff91c588c0da7681f2c1271f8a2e126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Справедливость">
  <a:themeElements>
    <a:clrScheme name="Справедливость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Справедливость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праведливость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3068</TotalTime>
  <Words>356</Words>
  <Application>Microsoft Office PowerPoint</Application>
  <PresentationFormat>Экран (4:3)</PresentationFormat>
  <Paragraphs>82</Paragraphs>
  <Slides>60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60</vt:i4>
      </vt:variant>
    </vt:vector>
  </HeadingPairs>
  <TitlesOfParts>
    <vt:vector size="69" baseType="lpstr">
      <vt:lpstr>Calibri</vt:lpstr>
      <vt:lpstr>Arial</vt:lpstr>
      <vt:lpstr>Cambria</vt:lpstr>
      <vt:lpstr>Wingdings 2</vt:lpstr>
      <vt:lpstr>Verdana</vt:lpstr>
      <vt:lpstr>Perpetua</vt:lpstr>
      <vt:lpstr>Franklin Gothic Book</vt:lpstr>
      <vt:lpstr>Справедливость</vt:lpstr>
      <vt:lpstr>Аспект</vt:lpstr>
      <vt:lpstr>Ресурсы сети Интернет  для работы с детьми</vt:lpstr>
      <vt:lpstr>Федеральный портал «Российское образование» http://www.edu.ru/   </vt:lpstr>
      <vt:lpstr>Единая коллекция</vt:lpstr>
      <vt:lpstr>Тренажер «Компьютерная фонетическая лаборатория»</vt:lpstr>
      <vt:lpstr>Инновационный учебный материал «Учимся правильно говорить»</vt:lpstr>
      <vt:lpstr>Федеральный центр информационно-образовательных ресурсов http://fcior.edu.ru</vt:lpstr>
      <vt:lpstr>http://eor-np.ru/ </vt:lpstr>
      <vt:lpstr>http://na5plus.ru/ </vt:lpstr>
      <vt:lpstr>Сайты издательств</vt:lpstr>
      <vt:lpstr>http://www.drofa.ru/ </vt:lpstr>
      <vt:lpstr>http://prosv.ru/ </vt:lpstr>
      <vt:lpstr>http://www.vgf.ru/ </vt:lpstr>
      <vt:lpstr>http://mnemozina.ru/ </vt:lpstr>
      <vt:lpstr>Сетевые сообщества</vt:lpstr>
      <vt:lpstr>Сеть творческих учителей http://www.it-n.ru/ </vt:lpstr>
      <vt:lpstr>Открытый класс http://www.openclass.ru/ </vt:lpstr>
      <vt:lpstr>Галактика Интел http://edugalaxy.intel.ru/ </vt:lpstr>
      <vt:lpstr>Социальная сеть работников образования http://nsportal.ru </vt:lpstr>
      <vt:lpstr>Сообщество взаимопомощи http://pedsovet.su </vt:lpstr>
      <vt:lpstr>http://pedsovet.org/ </vt:lpstr>
      <vt:lpstr>http://metodisty.ru/ </vt:lpstr>
      <vt:lpstr>http://1september.ru/ </vt:lpstr>
      <vt:lpstr>Ресурсы для ДОУ</vt:lpstr>
      <vt:lpstr>http://www.resobr.ru/ </vt:lpstr>
      <vt:lpstr>http://adalin.mospsy.ru/l_04_00/l_04_02a.shtml </vt:lpstr>
      <vt:lpstr>http://kidportal.ru/ </vt:lpstr>
      <vt:lpstr>http://pochemu4ka.ru/ </vt:lpstr>
      <vt:lpstr>http://ddd-gazeta.ru/content/view/431/ </vt:lpstr>
      <vt:lpstr>http://www.baby-news.net/ </vt:lpstr>
      <vt:lpstr>http://packpacku.com/ </vt:lpstr>
      <vt:lpstr>http://www.zonar.info/ </vt:lpstr>
      <vt:lpstr>http://www.skazki.com/novosti/ </vt:lpstr>
      <vt:lpstr>http://deti.mail.ru/forsmall/ </vt:lpstr>
      <vt:lpstr>http://www.1umka.ru/ </vt:lpstr>
      <vt:lpstr>http://bukashka.org/ </vt:lpstr>
      <vt:lpstr>http://www.detkiuch.ru/ </vt:lpstr>
      <vt:lpstr>http://bibigosha.ru/ </vt:lpstr>
      <vt:lpstr>http://1001skazka.com/index1.html </vt:lpstr>
      <vt:lpstr>http://www.razumniki.ru/ </vt:lpstr>
      <vt:lpstr>http://www.solnet.ee/ </vt:lpstr>
      <vt:lpstr>http://www.detsadd.narod.ru/ </vt:lpstr>
      <vt:lpstr>http://www.kindereducation.com/ </vt:lpstr>
      <vt:lpstr>http://doshvozrast.ru/metodich/metodich.htm </vt:lpstr>
      <vt:lpstr>http://www.ivalex.vistcom.ru/index.htm </vt:lpstr>
      <vt:lpstr>http://stranamasterov.ru/ </vt:lpstr>
      <vt:lpstr>Логопедические программы http://www.logoprog.ru/ </vt:lpstr>
      <vt:lpstr>Сайты он-лайн игр</vt:lpstr>
      <vt:lpstr>Веселые уроки http://games-for-kids.ru/ </vt:lpstr>
      <vt:lpstr>Умные игры для умных детей http://www.logozavr.ru/1789/ </vt:lpstr>
      <vt:lpstr>Играемся  http://www.igraemsa.ru/ </vt:lpstr>
      <vt:lpstr>Теремок http://www.teremoc.ru/ </vt:lpstr>
      <vt:lpstr>Играем и учимся http://igraem.pro/igraem-i-uchimsya/ </vt:lpstr>
      <vt:lpstr>http://www.logopunkt.ru/ </vt:lpstr>
      <vt:lpstr>http://delfam.ru/ </vt:lpstr>
      <vt:lpstr>Слайд 55</vt:lpstr>
      <vt:lpstr>ШАГ 1</vt:lpstr>
      <vt:lpstr>ШАГ 2</vt:lpstr>
      <vt:lpstr>ШАГ 3</vt:lpstr>
      <vt:lpstr>ШАГ 4</vt:lpstr>
      <vt:lpstr>ШАГ 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Галина Семененко</dc:creator>
  <cp:lastModifiedBy>мвидео</cp:lastModifiedBy>
  <cp:revision>247</cp:revision>
  <dcterms:created xsi:type="dcterms:W3CDTF">2011-04-07T12:09:17Z</dcterms:created>
  <dcterms:modified xsi:type="dcterms:W3CDTF">2016-01-26T14:19:52Z</dcterms:modified>
</cp:coreProperties>
</file>